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6"/>
  </p:notesMasterIdLst>
  <p:handoutMasterIdLst>
    <p:handoutMasterId r:id="rId27"/>
  </p:handoutMasterIdLst>
  <p:sldIdLst>
    <p:sldId id="547" r:id="rId2"/>
    <p:sldId id="550" r:id="rId3"/>
    <p:sldId id="614" r:id="rId4"/>
    <p:sldId id="690" r:id="rId5"/>
    <p:sldId id="677" r:id="rId6"/>
    <p:sldId id="692" r:id="rId7"/>
    <p:sldId id="693" r:id="rId8"/>
    <p:sldId id="694" r:id="rId9"/>
    <p:sldId id="697" r:id="rId10"/>
    <p:sldId id="695" r:id="rId11"/>
    <p:sldId id="698" r:id="rId12"/>
    <p:sldId id="696" r:id="rId13"/>
    <p:sldId id="681" r:id="rId14"/>
    <p:sldId id="699" r:id="rId15"/>
    <p:sldId id="703" r:id="rId16"/>
    <p:sldId id="700" r:id="rId17"/>
    <p:sldId id="702" r:id="rId18"/>
    <p:sldId id="701" r:id="rId19"/>
    <p:sldId id="664" r:id="rId20"/>
    <p:sldId id="562" r:id="rId21"/>
    <p:sldId id="554" r:id="rId22"/>
    <p:sldId id="616" r:id="rId23"/>
    <p:sldId id="552" r:id="rId24"/>
    <p:sldId id="553" r:id="rId25"/>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EBD7B7BD-0228-49AB-A366-7838400FAC90}">
          <p14:sldIdLst>
            <p14:sldId id="547"/>
            <p14:sldId id="550"/>
            <p14:sldId id="614"/>
            <p14:sldId id="690"/>
            <p14:sldId id="677"/>
            <p14:sldId id="692"/>
            <p14:sldId id="693"/>
            <p14:sldId id="694"/>
            <p14:sldId id="697"/>
            <p14:sldId id="695"/>
            <p14:sldId id="698"/>
            <p14:sldId id="696"/>
            <p14:sldId id="681"/>
            <p14:sldId id="699"/>
            <p14:sldId id="703"/>
            <p14:sldId id="700"/>
            <p14:sldId id="702"/>
            <p14:sldId id="701"/>
            <p14:sldId id="664"/>
            <p14:sldId id="562"/>
            <p14:sldId id="554"/>
            <p14:sldId id="616"/>
            <p14:sldId id="552"/>
          </p14:sldIdLst>
        </p14:section>
        <p14:section name="Untitled Section" id="{F4BF9635-23C0-477B-9A0C-F010299B506A}">
          <p14:sldIdLst>
            <p14:sldId id="55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42" autoAdjust="0"/>
    <p:restoredTop sz="94660"/>
  </p:normalViewPr>
  <p:slideViewPr>
    <p:cSldViewPr snapToGrid="0">
      <p:cViewPr varScale="1">
        <p:scale>
          <a:sx n="84" d="100"/>
          <a:sy n="84" d="100"/>
        </p:scale>
        <p:origin x="-96" y="-15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90"/>
    </p:cViewPr>
  </p:sorterViewPr>
  <p:notesViewPr>
    <p:cSldViewPr snapToGrid="0">
      <p:cViewPr varScale="1">
        <p:scale>
          <a:sx n="71" d="100"/>
          <a:sy n="71" d="100"/>
        </p:scale>
        <p:origin x="-762" y="-102"/>
      </p:cViewPr>
      <p:guideLst>
        <p:guide orient="horz" pos="2880"/>
        <p:guide orient="horz" pos="2160"/>
        <p:guide pos="2160"/>
        <p:guide pos="2880"/>
      </p:guideLst>
    </p:cSldViewPr>
  </p:notesViewPr>
  <p:gridSpacing cx="72237" cy="72237"/>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2020-08-28</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8/28/2020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5940152" y="5576753"/>
            <a:ext cx="3024336"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smtClean="0">
                <a:solidFill>
                  <a:srgbClr val="FFFFFF"/>
                </a:solidFill>
                <a:latin typeface="Georgia" panose="02040502050405020303" pitchFamily="18" charset="0"/>
                <a:ea typeface="ＭＳ Ｐゴシック" charset="-128"/>
                <a:cs typeface="Arial" pitchFamily="34" charset="0"/>
              </a:rPr>
              <a:t>P.Eng</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2018-20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298587" y="5634955"/>
            <a:ext cx="1151257"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Introduction to recursive algorithms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smtClean="0"/>
              <a:t>Introduction to recursive algorithms</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7095"/>
    </mc:Choice>
    <mc:Fallback>
      <p:transition spd="slow" advTm="17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directories</a:t>
            </a:r>
            <a:endParaRPr lang="en-CA" dirty="0"/>
          </a:p>
        </p:txBody>
      </p:sp>
      <p:sp>
        <p:nvSpPr>
          <p:cNvPr id="3" name="Content Placeholder 2"/>
          <p:cNvSpPr>
            <a:spLocks noGrp="1"/>
          </p:cNvSpPr>
          <p:nvPr>
            <p:ph idx="1"/>
          </p:nvPr>
        </p:nvSpPr>
        <p:spPr/>
        <p:txBody>
          <a:bodyPr>
            <a:normAutofit lnSpcReduction="10000"/>
          </a:bodyPr>
          <a:lstStyle/>
          <a:p>
            <a:r>
              <a:rPr lang="en-US" dirty="0" smtClean="0"/>
              <a:t>Here is another example:</a:t>
            </a:r>
          </a:p>
          <a:p>
            <a:pPr lvl="1"/>
            <a:r>
              <a:rPr lang="en-US" dirty="0" smtClean="0"/>
              <a:t>Suppose you know that there is a file called </a:t>
            </a:r>
            <a:r>
              <a:rPr lang="en-US" dirty="0" smtClean="0">
                <a:latin typeface="Consolas" panose="020B0609020204030204" pitchFamily="49" charset="0"/>
              </a:rPr>
              <a:t>final_project.cpp</a:t>
            </a:r>
            <a:r>
              <a:rPr lang="en-US" dirty="0" smtClean="0"/>
              <a:t> somewhere in the file system on your computer</a:t>
            </a:r>
          </a:p>
          <a:p>
            <a:pPr lvl="1"/>
            <a:r>
              <a:rPr lang="en-US" dirty="0" smtClean="0"/>
              <a:t>You thought you saved it to the </a:t>
            </a:r>
            <a:r>
              <a:rPr lang="en-US" dirty="0" smtClean="0">
                <a:latin typeface="Consolas" panose="020B0609020204030204" pitchFamily="49" charset="0"/>
              </a:rPr>
              <a:t>\Users\dw42harder\ECE 150</a:t>
            </a:r>
            <a:r>
              <a:rPr lang="en-US" dirty="0" smtClean="0"/>
              <a:t>,</a:t>
            </a:r>
          </a:p>
          <a:p>
            <a:pPr marL="457200" lvl="1" indent="0">
              <a:buNone/>
            </a:pPr>
            <a:r>
              <a:rPr lang="en-US" dirty="0"/>
              <a:t>	</a:t>
            </a:r>
            <a:r>
              <a:rPr lang="en-US" dirty="0" smtClean="0"/>
              <a:t>       but its not there…</a:t>
            </a:r>
          </a:p>
          <a:p>
            <a:pPr lvl="1"/>
            <a:r>
              <a:rPr lang="en-US" dirty="0" smtClean="0"/>
              <a:t>How would you systematically find such a file?</a:t>
            </a:r>
          </a:p>
          <a:p>
            <a:pPr lvl="2"/>
            <a:r>
              <a:rPr lang="en-US" dirty="0" smtClean="0"/>
              <a:t>Start at the root directory C</a:t>
            </a:r>
            <a:r>
              <a:rPr lang="en-US" dirty="0" smtClean="0"/>
              <a:t>:\  or /</a:t>
            </a:r>
            <a:endParaRPr lang="en-US" dirty="0" smtClean="0"/>
          </a:p>
          <a:p>
            <a:pPr lvl="2"/>
            <a:r>
              <a:rPr lang="en-US" dirty="0" smtClean="0"/>
              <a:t>Is the file in this directory?</a:t>
            </a:r>
          </a:p>
          <a:p>
            <a:pPr lvl="3"/>
            <a:r>
              <a:rPr lang="en-US" dirty="0" smtClean="0"/>
              <a:t>If yes, we are finished!</a:t>
            </a:r>
          </a:p>
          <a:p>
            <a:pPr lvl="3"/>
            <a:r>
              <a:rPr lang="en-US" dirty="0" smtClean="0"/>
              <a:t>If not, start visiting this directory’s subdirectories alphabetically one by one</a:t>
            </a:r>
          </a:p>
          <a:p>
            <a:pPr lvl="4"/>
            <a:r>
              <a:rPr lang="en-US" dirty="0" smtClean="0"/>
              <a:t>Use the same approach for searching each of these directories</a:t>
            </a:r>
            <a:endParaRPr lang="en-US" dirty="0"/>
          </a:p>
          <a:p>
            <a:pPr lvl="3"/>
            <a:r>
              <a:rPr lang="en-US" dirty="0" smtClean="0"/>
              <a:t>If there are no further directories to search in the current directory</a:t>
            </a:r>
            <a:r>
              <a:rPr lang="en-US" dirty="0" smtClean="0"/>
              <a:t>,</a:t>
            </a:r>
            <a:br>
              <a:rPr lang="en-US" dirty="0" smtClean="0"/>
            </a:br>
            <a:r>
              <a:rPr lang="en-US" dirty="0" smtClean="0"/>
              <a:t> </a:t>
            </a:r>
            <a:r>
              <a:rPr lang="en-US" dirty="0"/>
              <a:t>	</a:t>
            </a:r>
            <a:r>
              <a:rPr lang="en-US" dirty="0" smtClean="0"/>
              <a:t>go back to the directory one up and continue with the next 	directory in alphabetical order, if any</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4264782088"/>
      </p:ext>
    </p:extLst>
  </p:cSld>
  <p:clrMapOvr>
    <a:masterClrMapping/>
  </p:clrMapOvr>
  <mc:AlternateContent xmlns:mc="http://schemas.openxmlformats.org/markup-compatibility/2006">
    <mc:Choice xmlns:p14="http://schemas.microsoft.com/office/powerpoint/2010/main" Requires="p14">
      <p:transition spd="slow" p14:dur="2000" advTm="182674"/>
    </mc:Choice>
    <mc:Fallback>
      <p:transition spd="slow" advTm="182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directories</a:t>
            </a:r>
            <a:endParaRPr lang="en-CA" dirty="0"/>
          </a:p>
        </p:txBody>
      </p:sp>
      <p:sp>
        <p:nvSpPr>
          <p:cNvPr id="3" name="Content Placeholder 2"/>
          <p:cNvSpPr>
            <a:spLocks noGrp="1"/>
          </p:cNvSpPr>
          <p:nvPr>
            <p:ph idx="1"/>
          </p:nvPr>
        </p:nvSpPr>
        <p:spPr/>
        <p:txBody>
          <a:bodyPr/>
          <a:lstStyle/>
          <a:p>
            <a:r>
              <a:rPr lang="en-US" dirty="0" smtClean="0"/>
              <a:t>You will note that every search of a directory has the same task:</a:t>
            </a:r>
          </a:p>
          <a:p>
            <a:pPr lvl="1"/>
            <a:r>
              <a:rPr lang="en-US" dirty="0" smtClean="0"/>
              <a:t>Inspect the files in the current directory</a:t>
            </a:r>
          </a:p>
          <a:p>
            <a:pPr lvl="1"/>
            <a:r>
              <a:rPr lang="en-US" dirty="0" smtClean="0"/>
              <a:t>In a manner similar to searching this directory,</a:t>
            </a:r>
          </a:p>
          <a:p>
            <a:pPr marL="457200" lvl="1" indent="0">
              <a:buNone/>
            </a:pPr>
            <a:r>
              <a:rPr lang="en-US" dirty="0"/>
              <a:t>	</a:t>
            </a:r>
            <a:r>
              <a:rPr lang="en-US" dirty="0" smtClean="0"/>
              <a:t>search each subdirectory of this directory in alphabetical order</a:t>
            </a:r>
          </a:p>
          <a:p>
            <a:pPr lvl="1"/>
            <a:endParaRPr lang="en-US" dirty="0"/>
          </a:p>
          <a:p>
            <a:r>
              <a:rPr lang="en-US" dirty="0" smtClean="0"/>
              <a:t>The process must end, for at some point,</a:t>
            </a:r>
          </a:p>
          <a:p>
            <a:pPr marL="0" indent="0">
              <a:buNone/>
            </a:pPr>
            <a:r>
              <a:rPr lang="en-US" dirty="0"/>
              <a:t>	</a:t>
            </a:r>
            <a:r>
              <a:rPr lang="en-US" dirty="0" smtClean="0"/>
              <a:t>a directory will have only files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3703371761"/>
      </p:ext>
    </p:extLst>
  </p:cSld>
  <p:clrMapOvr>
    <a:masterClrMapping/>
  </p:clrMapOvr>
  <mc:AlternateContent xmlns:mc="http://schemas.openxmlformats.org/markup-compatibility/2006">
    <mc:Choice xmlns:p14="http://schemas.microsoft.com/office/powerpoint/2010/main" Requires="p14">
      <p:transition spd="slow" p14:dur="2000" advTm="40342"/>
    </mc:Choice>
    <mc:Fallback>
      <p:transition spd="slow" advTm="4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Descendants of Genghis Khan</a:t>
            </a:r>
            <a:endParaRPr lang="en-CA" dirty="0"/>
          </a:p>
        </p:txBody>
      </p:sp>
      <p:sp>
        <p:nvSpPr>
          <p:cNvPr id="3" name="Content Placeholder 2"/>
          <p:cNvSpPr>
            <a:spLocks noGrp="1"/>
          </p:cNvSpPr>
          <p:nvPr>
            <p:ph idx="1"/>
          </p:nvPr>
        </p:nvSpPr>
        <p:spPr/>
        <p:txBody>
          <a:bodyPr>
            <a:normAutofit lnSpcReduction="10000"/>
          </a:bodyPr>
          <a:lstStyle/>
          <a:p>
            <a:r>
              <a:rPr lang="en-US" dirty="0" smtClean="0"/>
              <a:t>Here is another example:</a:t>
            </a:r>
          </a:p>
          <a:p>
            <a:pPr lvl="1"/>
            <a:r>
              <a:rPr lang="en-US" dirty="0" smtClean="0"/>
              <a:t>Five in one thousand of the world’s population is a paternal descendent </a:t>
            </a:r>
            <a:r>
              <a:rPr lang="en-US" dirty="0"/>
              <a:t>from Genghis Khan</a:t>
            </a:r>
            <a:endParaRPr lang="en-US" dirty="0" smtClean="0"/>
          </a:p>
          <a:p>
            <a:pPr lvl="1"/>
            <a:r>
              <a:rPr lang="en-US" dirty="0" smtClean="0"/>
              <a:t>You are a paternal descendent of Genghis Khan if either</a:t>
            </a:r>
          </a:p>
          <a:p>
            <a:pPr lvl="2"/>
            <a:r>
              <a:rPr lang="en-US" dirty="0" smtClean="0"/>
              <a:t>You are Genghis Khan</a:t>
            </a:r>
          </a:p>
          <a:p>
            <a:pPr lvl="2"/>
            <a:r>
              <a:rPr lang="en-US" dirty="0" smtClean="0"/>
              <a:t>Your biological father was is a paternal descendent of Genghis Khan</a:t>
            </a:r>
          </a:p>
          <a:p>
            <a:endParaRPr lang="en-US" dirty="0" smtClean="0"/>
          </a:p>
          <a:p>
            <a:r>
              <a:rPr lang="en-US" dirty="0" smtClean="0"/>
              <a:t>Note, the opposite is more difficult to describe</a:t>
            </a:r>
          </a:p>
          <a:p>
            <a:pPr lvl="1"/>
            <a:r>
              <a:rPr lang="en-US" dirty="0" smtClean="0"/>
              <a:t>You are not a paternal descendent of Genghis Khan if either</a:t>
            </a:r>
          </a:p>
          <a:p>
            <a:pPr lvl="2"/>
            <a:r>
              <a:rPr lang="en-US" dirty="0" smtClean="0"/>
              <a:t>You were born prior to 1155 </a:t>
            </a:r>
            <a:r>
              <a:rPr lang="en-US" cap="small" dirty="0" err="1" smtClean="0"/>
              <a:t>ce</a:t>
            </a:r>
            <a:endParaRPr lang="en-US" cap="small" dirty="0" smtClean="0"/>
          </a:p>
          <a:p>
            <a:pPr lvl="2"/>
            <a:r>
              <a:rPr lang="en-US" dirty="0" smtClean="0"/>
              <a:t>Your biological father is not a paternal descendent of Genghis Khan</a:t>
            </a:r>
          </a:p>
          <a:p>
            <a:pPr lvl="1"/>
            <a:r>
              <a:rPr lang="en-US" dirty="0"/>
              <a:t>For example, if you can trace your </a:t>
            </a:r>
            <a:r>
              <a:rPr lang="en-US" dirty="0" smtClean="0"/>
              <a:t>paternal lineage </a:t>
            </a:r>
            <a:r>
              <a:rPr lang="en-US" dirty="0"/>
              <a:t>back to Hassan II of </a:t>
            </a:r>
            <a:r>
              <a:rPr lang="en-US" dirty="0" smtClean="0"/>
              <a:t>Alamut, you are not a paternal descendent of Genghis Khan</a:t>
            </a:r>
          </a:p>
          <a:p>
            <a:pPr lvl="1"/>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927903357"/>
      </p:ext>
    </p:extLst>
  </p:cSld>
  <p:clrMapOvr>
    <a:masterClrMapping/>
  </p:clrMapOvr>
  <mc:AlternateContent xmlns:mc="http://schemas.openxmlformats.org/markup-compatibility/2006">
    <mc:Choice xmlns:p14="http://schemas.microsoft.com/office/powerpoint/2010/main" Requires="p14">
      <p:transition spd="slow" p14:dur="2000" advTm="140049"/>
    </mc:Choice>
    <mc:Fallback>
      <p:transition spd="slow" advTm="140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Recursive algorithms</a:t>
            </a:r>
            <a:endParaRPr lang="en-CA" dirty="0"/>
          </a:p>
        </p:txBody>
      </p:sp>
      <p:sp>
        <p:nvSpPr>
          <p:cNvPr id="3" name="Content Placeholder 2"/>
          <p:cNvSpPr>
            <a:spLocks noGrp="1"/>
          </p:cNvSpPr>
          <p:nvPr>
            <p:ph idx="1"/>
          </p:nvPr>
        </p:nvSpPr>
        <p:spPr/>
        <p:txBody>
          <a:bodyPr>
            <a:normAutofit lnSpcReduction="10000"/>
          </a:bodyPr>
          <a:lstStyle/>
          <a:p>
            <a:r>
              <a:rPr lang="en-US" dirty="0" smtClean="0"/>
              <a:t>A problem can be solved in a recursive manner if:</a:t>
            </a:r>
          </a:p>
          <a:p>
            <a:pPr lvl="1"/>
            <a:r>
              <a:rPr lang="en-US" dirty="0" smtClean="0"/>
              <a:t>There are some problems that are so trivial to be solved,</a:t>
            </a:r>
          </a:p>
          <a:p>
            <a:pPr marL="457200" lvl="1" indent="0">
              <a:buNone/>
            </a:pPr>
            <a:r>
              <a:rPr lang="en-US" dirty="0"/>
              <a:t>	</a:t>
            </a:r>
            <a:r>
              <a:rPr lang="en-US" dirty="0" smtClean="0"/>
              <a:t>that they can be solved </a:t>
            </a:r>
            <a:r>
              <a:rPr lang="en-US" dirty="0" smtClean="0"/>
              <a:t>immediately</a:t>
            </a:r>
          </a:p>
          <a:p>
            <a:pPr lvl="2"/>
            <a:r>
              <a:rPr lang="en-US" dirty="0" smtClean="0"/>
              <a:t>These are the </a:t>
            </a:r>
            <a:r>
              <a:rPr lang="en-US" i="1" dirty="0" smtClean="0"/>
              <a:t>base cases</a:t>
            </a:r>
            <a:r>
              <a:rPr lang="en-US" dirty="0"/>
              <a:t>	</a:t>
            </a:r>
            <a:endParaRPr lang="en-US" dirty="0" smtClean="0"/>
          </a:p>
          <a:p>
            <a:pPr lvl="1"/>
            <a:r>
              <a:rPr lang="en-US" dirty="0" smtClean="0"/>
              <a:t>Other problems can be solved by:</a:t>
            </a:r>
          </a:p>
          <a:p>
            <a:pPr lvl="2"/>
            <a:r>
              <a:rPr lang="en-US" dirty="0" smtClean="0"/>
              <a:t>Solving similar, but simpler problems, using the same algorithm</a:t>
            </a:r>
          </a:p>
          <a:p>
            <a:pPr lvl="2"/>
            <a:r>
              <a:rPr lang="en-US" dirty="0" smtClean="0"/>
              <a:t>Using these solutions to solve the current problem</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4049285924"/>
      </p:ext>
    </p:extLst>
  </p:cSld>
  <p:clrMapOvr>
    <a:masterClrMapping/>
  </p:clrMapOvr>
  <mc:AlternateContent xmlns:mc="http://schemas.openxmlformats.org/markup-compatibility/2006">
    <mc:Choice xmlns:p14="http://schemas.microsoft.com/office/powerpoint/2010/main" Requires="p14">
      <p:transition spd="slow" p14:dur="2000" advTm="66507"/>
    </mc:Choice>
    <mc:Fallback>
      <p:transition spd="slow" advTm="66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Recursive algorithms</a:t>
            </a:r>
            <a:endParaRPr lang="en-CA" dirty="0"/>
          </a:p>
        </p:txBody>
      </p:sp>
      <p:sp>
        <p:nvSpPr>
          <p:cNvPr id="3" name="Content Placeholder 2"/>
          <p:cNvSpPr>
            <a:spLocks noGrp="1"/>
          </p:cNvSpPr>
          <p:nvPr>
            <p:ph idx="1"/>
          </p:nvPr>
        </p:nvSpPr>
        <p:spPr/>
        <p:txBody>
          <a:bodyPr>
            <a:normAutofit lnSpcReduction="10000"/>
          </a:bodyPr>
          <a:lstStyle/>
          <a:p>
            <a:r>
              <a:rPr lang="en-US" dirty="0" smtClean="0"/>
              <a:t>The structure of a recursive function is similar:</a:t>
            </a:r>
          </a:p>
          <a:p>
            <a:pPr marL="800100" lvl="2" indent="0">
              <a:buNone/>
            </a:pPr>
            <a:r>
              <a:rPr lang="en-US" sz="1700" i="1" dirty="0" smtClean="0">
                <a:latin typeface="Consolas" panose="020B0609020204030204" pitchFamily="49" charset="0"/>
              </a:rPr>
              <a:t>return-type </a:t>
            </a:r>
            <a:r>
              <a:rPr lang="en-US" sz="1700" dirty="0" err="1" smtClean="0">
                <a:latin typeface="Consolas" panose="020B0609020204030204" pitchFamily="49" charset="0"/>
              </a:rPr>
              <a:t>recursive_name</a:t>
            </a:r>
            <a:r>
              <a:rPr lang="en-US" sz="1700" dirty="0" smtClean="0">
                <a:latin typeface="Consolas" panose="020B0609020204030204" pitchFamily="49" charset="0"/>
              </a:rPr>
              <a:t>( </a:t>
            </a:r>
            <a:r>
              <a:rPr lang="en-US" sz="1700" i="1" dirty="0" smtClean="0">
                <a:latin typeface="Consolas" panose="020B0609020204030204" pitchFamily="49" charset="0"/>
              </a:rPr>
              <a:t>parameters… </a:t>
            </a:r>
            <a:r>
              <a:rPr lang="en-US" sz="1700" dirty="0" smtClean="0">
                <a:latin typeface="Consolas" panose="020B0609020204030204" pitchFamily="49" charset="0"/>
              </a:rPr>
              <a:t>) {</a:t>
            </a: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 Perform operations required both in the </a:t>
            </a: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 trivial and non-trivial cases...</a:t>
            </a:r>
          </a:p>
          <a:p>
            <a:pPr marL="800100" lvl="2" indent="0">
              <a:buNone/>
            </a:pPr>
            <a:endParaRPr lang="en-US" sz="1700" dirty="0" smtClean="0">
              <a:latin typeface="Consolas" panose="020B0609020204030204" pitchFamily="49" charset="0"/>
            </a:endParaRPr>
          </a:p>
          <a:p>
            <a:pPr marL="800100" lvl="2" indent="0">
              <a:buNone/>
            </a:pPr>
            <a:r>
              <a:rPr lang="en-US" sz="1700" i="1" dirty="0">
                <a:latin typeface="Consolas" panose="020B0609020204030204" pitchFamily="49" charset="0"/>
              </a:rPr>
              <a:t> </a:t>
            </a:r>
            <a:r>
              <a:rPr lang="en-US" sz="1700" i="1" dirty="0" smtClean="0">
                <a:latin typeface="Consolas" panose="020B0609020204030204" pitchFamily="49" charset="0"/>
              </a:rPr>
              <a:t>   </a:t>
            </a:r>
            <a:r>
              <a:rPr lang="en-US" sz="1700" dirty="0" smtClean="0">
                <a:latin typeface="Consolas" panose="020B0609020204030204" pitchFamily="49" charset="0"/>
              </a:rPr>
              <a:t>if ( </a:t>
            </a:r>
            <a:r>
              <a:rPr lang="en-US" sz="1700" i="1" dirty="0" smtClean="0">
                <a:latin typeface="Consolas" panose="020B0609020204030204" pitchFamily="49" charset="0"/>
              </a:rPr>
              <a:t>this-is-a-trivial-case</a:t>
            </a:r>
            <a:r>
              <a:rPr lang="en-US" sz="1700" dirty="0" smtClean="0">
                <a:latin typeface="Consolas" panose="020B0609020204030204" pitchFamily="49" charset="0"/>
              </a:rPr>
              <a:t> ) {</a:t>
            </a: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 Solve the trivial case</a:t>
            </a:r>
          </a:p>
          <a:p>
            <a:pPr marL="800100" lvl="2" indent="0">
              <a:buNone/>
            </a:pPr>
            <a:r>
              <a:rPr lang="en-US" sz="1700" i="1" dirty="0">
                <a:latin typeface="Consolas" panose="020B0609020204030204" pitchFamily="49" charset="0"/>
              </a:rPr>
              <a:t> </a:t>
            </a:r>
            <a:r>
              <a:rPr lang="en-US" sz="1700" i="1" dirty="0" smtClean="0">
                <a:latin typeface="Consolas" panose="020B0609020204030204" pitchFamily="49" charset="0"/>
              </a:rPr>
              <a:t>       </a:t>
            </a:r>
            <a:r>
              <a:rPr lang="en-US" sz="1700" dirty="0" smtClean="0">
                <a:latin typeface="Consolas" panose="020B0609020204030204" pitchFamily="49" charset="0"/>
              </a:rPr>
              <a:t>return </a:t>
            </a:r>
            <a:r>
              <a:rPr lang="en-US" sz="1700" i="1" dirty="0" smtClean="0">
                <a:latin typeface="Consolas" panose="020B0609020204030204" pitchFamily="49" charset="0"/>
              </a:rPr>
              <a:t>return-value</a:t>
            </a:r>
            <a:r>
              <a:rPr lang="en-US" sz="1700" dirty="0" smtClean="0">
                <a:latin typeface="Consolas" panose="020B0609020204030204" pitchFamily="49" charset="0"/>
              </a:rPr>
              <a:t>;</a:t>
            </a: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a:t>
            </a:r>
            <a:r>
              <a:rPr lang="en-CA" sz="1700" dirty="0">
                <a:latin typeface="Consolas" panose="020B0609020204030204" pitchFamily="49" charset="0"/>
              </a:rPr>
              <a:t> </a:t>
            </a:r>
            <a:r>
              <a:rPr lang="en-CA" sz="1700" dirty="0" smtClean="0">
                <a:latin typeface="Consolas" panose="020B0609020204030204" pitchFamily="49" charset="0"/>
              </a:rPr>
              <a:t>else {</a:t>
            </a: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 Determine appropriate arguments</a:t>
            </a: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  - Call </a:t>
            </a:r>
            <a:r>
              <a:rPr lang="en-US" sz="1700" dirty="0" err="1" smtClean="0">
                <a:latin typeface="Consolas" panose="020B0609020204030204" pitchFamily="49" charset="0"/>
              </a:rPr>
              <a:t>recursive_name</a:t>
            </a:r>
            <a:r>
              <a:rPr lang="en-US" sz="1700" dirty="0">
                <a:latin typeface="Consolas" panose="020B0609020204030204" pitchFamily="49" charset="0"/>
              </a:rPr>
              <a:t> </a:t>
            </a:r>
            <a:r>
              <a:rPr lang="en-US" sz="1700" dirty="0" smtClean="0">
                <a:latin typeface="Consolas" panose="020B0609020204030204" pitchFamily="49" charset="0"/>
              </a:rPr>
              <a:t>with those </a:t>
            </a:r>
            <a:r>
              <a:rPr lang="en-US" sz="1700" dirty="0" smtClean="0">
                <a:latin typeface="Consolas" panose="020B0609020204030204" pitchFamily="49" charset="0"/>
              </a:rPr>
              <a:t>arguments</a:t>
            </a:r>
            <a:endParaRPr lang="en-US" sz="1700" dirty="0" smtClean="0">
              <a:latin typeface="Consolas" panose="020B0609020204030204" pitchFamily="49" charset="0"/>
            </a:endParaRP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 If necessary,</a:t>
            </a: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   use the solutions to solve the current problem</a:t>
            </a: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a:t>
            </a:r>
          </a:p>
          <a:p>
            <a:pPr marL="800100" lvl="2" indent="0">
              <a:buNone/>
            </a:pPr>
            <a:r>
              <a:rPr lang="en-US" sz="1700" dirty="0">
                <a:latin typeface="Consolas" panose="020B0609020204030204" pitchFamily="49" charset="0"/>
              </a:rPr>
              <a:t>}</a:t>
            </a:r>
            <a:endParaRPr lang="en-US" sz="1700" dirty="0" smtClean="0">
              <a:latin typeface="Consolas" panose="020B0609020204030204" pitchFamily="49" charset="0"/>
            </a:endParaRPr>
          </a:p>
        </p:txBody>
      </p:sp>
      <p:sp>
        <p:nvSpPr>
          <p:cNvPr id="6" name="Rounded Rectangle 5"/>
          <p:cNvSpPr/>
          <p:nvPr/>
        </p:nvSpPr>
        <p:spPr>
          <a:xfrm>
            <a:off x="1727200" y="3036712"/>
            <a:ext cx="3928533" cy="9369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732843" y="3922897"/>
            <a:ext cx="6835424" cy="175541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42924402"/>
      </p:ext>
    </p:extLst>
  </p:cSld>
  <p:clrMapOvr>
    <a:masterClrMapping/>
  </p:clrMapOvr>
  <mc:AlternateContent xmlns:mc="http://schemas.openxmlformats.org/markup-compatibility/2006">
    <mc:Choice xmlns:p14="http://schemas.microsoft.com/office/powerpoint/2010/main" Requires="p14">
      <p:transition spd="slow" p14:dur="2000" advTm="72583"/>
    </mc:Choice>
    <mc:Fallback>
      <p:transition spd="slow" advTm="72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6" grpId="0" animBg="1"/>
      <p:bldP spid="6" grpId="1"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Recursive algorithms</a:t>
            </a:r>
            <a:endParaRPr lang="en-CA" dirty="0"/>
          </a:p>
        </p:txBody>
      </p:sp>
      <p:sp>
        <p:nvSpPr>
          <p:cNvPr id="3" name="Content Placeholder 2"/>
          <p:cNvSpPr>
            <a:spLocks noGrp="1"/>
          </p:cNvSpPr>
          <p:nvPr>
            <p:ph idx="1"/>
          </p:nvPr>
        </p:nvSpPr>
        <p:spPr/>
        <p:txBody>
          <a:bodyPr/>
          <a:lstStyle/>
          <a:p>
            <a:r>
              <a:rPr lang="en-US" dirty="0" smtClean="0"/>
              <a:t>The next three slides use </a:t>
            </a:r>
            <a:r>
              <a:rPr lang="en-US" i="1" dirty="0" smtClean="0"/>
              <a:t>pseudo-C++</a:t>
            </a:r>
            <a:r>
              <a:rPr lang="en-US" dirty="0" smtClean="0"/>
              <a:t> </a:t>
            </a:r>
            <a:r>
              <a:rPr lang="en-US" dirty="0" smtClean="0"/>
              <a:t>code to </a:t>
            </a:r>
            <a:r>
              <a:rPr lang="en-US" dirty="0" smtClean="0"/>
              <a:t>show how we could program:</a:t>
            </a:r>
          </a:p>
          <a:p>
            <a:pPr lvl="1"/>
            <a:r>
              <a:rPr lang="en-US" dirty="0" smtClean="0"/>
              <a:t>Counting the number of attendees from a company</a:t>
            </a:r>
          </a:p>
          <a:p>
            <a:pPr lvl="1"/>
            <a:r>
              <a:rPr lang="en-US" dirty="0" smtClean="0"/>
              <a:t>Finding </a:t>
            </a:r>
            <a:r>
              <a:rPr lang="en-US" dirty="0" smtClean="0"/>
              <a:t>a file in a directory </a:t>
            </a:r>
            <a:r>
              <a:rPr lang="en-US" dirty="0" smtClean="0"/>
              <a:t>structure</a:t>
            </a:r>
          </a:p>
          <a:p>
            <a:pPr lvl="1"/>
            <a:r>
              <a:rPr lang="en-US" dirty="0"/>
              <a:t>Check if you are a descendent of Genghis </a:t>
            </a:r>
            <a:r>
              <a:rPr lang="en-US" dirty="0" smtClean="0"/>
              <a:t>Khan</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4111200242"/>
      </p:ext>
    </p:extLst>
  </p:cSld>
  <p:clrMapOvr>
    <a:masterClrMapping/>
  </p:clrMapOvr>
  <mc:AlternateContent xmlns:mc="http://schemas.openxmlformats.org/markup-compatibility/2006">
    <mc:Choice xmlns:p14="http://schemas.microsoft.com/office/powerpoint/2010/main" Requires="p14">
      <p:transition spd="slow" p14:dur="2000" advTm="20908"/>
    </mc:Choice>
    <mc:Fallback>
      <p:transition spd="slow" advTm="20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Recursive algorithms</a:t>
            </a:r>
            <a:endParaRPr lang="en-CA" dirty="0"/>
          </a:p>
        </p:txBody>
      </p:sp>
      <p:sp>
        <p:nvSpPr>
          <p:cNvPr id="3" name="Content Placeholder 2"/>
          <p:cNvSpPr>
            <a:spLocks noGrp="1"/>
          </p:cNvSpPr>
          <p:nvPr>
            <p:ph idx="1"/>
          </p:nvPr>
        </p:nvSpPr>
        <p:spPr>
          <a:xfrm>
            <a:off x="457200" y="1112571"/>
            <a:ext cx="8229600" cy="4525963"/>
          </a:xfrm>
        </p:spPr>
        <p:txBody>
          <a:bodyPr>
            <a:noAutofit/>
          </a:bodyPr>
          <a:lstStyle/>
          <a:p>
            <a:pPr marL="800100" lvl="2" indent="0">
              <a:buNone/>
            </a:pPr>
            <a:r>
              <a:rPr lang="en-US" sz="1350" dirty="0" smtClean="0">
                <a:latin typeface="Consolas" panose="020B0609020204030204" pitchFamily="49" charset="0"/>
              </a:rPr>
              <a:t>unsigned </a:t>
            </a:r>
            <a:r>
              <a:rPr lang="en-US" sz="1350" dirty="0" err="1" smtClean="0">
                <a:latin typeface="Consolas" panose="020B0609020204030204" pitchFamily="49" charset="0"/>
              </a:rPr>
              <a:t>int</a:t>
            </a:r>
            <a:r>
              <a:rPr lang="en-US" sz="1350" i="1" dirty="0" smtClean="0">
                <a:latin typeface="Consolas" panose="020B0609020204030204" pitchFamily="49" charset="0"/>
              </a:rPr>
              <a:t> </a:t>
            </a:r>
            <a:r>
              <a:rPr lang="en-US" sz="1350" dirty="0" err="1" smtClean="0">
                <a:latin typeface="Consolas" panose="020B0609020204030204" pitchFamily="49" charset="0"/>
              </a:rPr>
              <a:t>count_attendees</a:t>
            </a:r>
            <a:r>
              <a:rPr lang="en-US" sz="1350" dirty="0" smtClean="0">
                <a:latin typeface="Consolas" panose="020B0609020204030204" pitchFamily="49" charset="0"/>
              </a:rPr>
              <a:t>() {</a:t>
            </a:r>
          </a:p>
          <a:p>
            <a:pPr marL="800100" lvl="2" indent="0">
              <a:buNone/>
            </a:pPr>
            <a:r>
              <a:rPr lang="en-US" sz="1350" i="1" dirty="0" smtClean="0">
                <a:latin typeface="Consolas" panose="020B0609020204030204" pitchFamily="49" charset="0"/>
              </a:rPr>
              <a:t>    </a:t>
            </a:r>
            <a:r>
              <a:rPr lang="en-US" sz="1350" dirty="0" smtClean="0">
                <a:latin typeface="Consolas" panose="020B0609020204030204" pitchFamily="49" charset="0"/>
              </a:rPr>
              <a:t>unsigned </a:t>
            </a:r>
            <a:r>
              <a:rPr lang="en-US" sz="1350" dirty="0" err="1" smtClean="0">
                <a:latin typeface="Consolas" panose="020B0609020204030204" pitchFamily="49" charset="0"/>
              </a:rPr>
              <a:t>int</a:t>
            </a:r>
            <a:r>
              <a:rPr lang="en-US" sz="1350" dirty="0" smtClean="0">
                <a:latin typeface="Consolas" panose="020B0609020204030204" pitchFamily="49" charset="0"/>
              </a:rPr>
              <a:t> count{0};</a:t>
            </a:r>
          </a:p>
          <a:p>
            <a:pPr marL="800100" lvl="2" indent="0">
              <a:buNone/>
            </a:pPr>
            <a:endParaRPr lang="en-US" sz="1350" dirty="0">
              <a:latin typeface="Consolas" panose="020B0609020204030204" pitchFamily="49" charset="0"/>
            </a:endParaRPr>
          </a:p>
          <a:p>
            <a:pPr marL="800100" lvl="2" indent="0">
              <a:buNone/>
            </a:pPr>
            <a:r>
              <a:rPr lang="en-US" sz="1350" dirty="0" smtClean="0">
                <a:latin typeface="Consolas" panose="020B0609020204030204" pitchFamily="49" charset="0"/>
              </a:rPr>
              <a:t>    if ( </a:t>
            </a:r>
            <a:r>
              <a:rPr lang="en-US" sz="1350" i="1" dirty="0" smtClean="0">
                <a:latin typeface="Consolas" panose="020B0609020204030204" pitchFamily="49" charset="0"/>
              </a:rPr>
              <a:t>I-am-going </a:t>
            </a:r>
            <a:r>
              <a:rPr lang="en-US" sz="1350" dirty="0" smtClean="0">
                <a:latin typeface="Consolas" panose="020B0609020204030204" pitchFamily="49" charset="0"/>
              </a:rPr>
              <a:t>) {</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count = 1;</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a:t>
            </a:r>
          </a:p>
          <a:p>
            <a:pPr marL="800100" lvl="2" indent="0">
              <a:buNone/>
            </a:pPr>
            <a:endParaRPr lang="en-US" sz="1350" dirty="0">
              <a:latin typeface="Consolas" panose="020B0609020204030204" pitchFamily="49" charset="0"/>
            </a:endParaRPr>
          </a:p>
          <a:p>
            <a:pPr marL="800100" lvl="2" indent="0">
              <a:buNone/>
            </a:pPr>
            <a:r>
              <a:rPr lang="en-US" sz="1350" dirty="0" smtClean="0">
                <a:latin typeface="Consolas" panose="020B0609020204030204" pitchFamily="49" charset="0"/>
              </a:rPr>
              <a:t>    for ( </a:t>
            </a:r>
            <a:r>
              <a:rPr lang="en-US" sz="1350" i="1" dirty="0" smtClean="0">
                <a:latin typeface="Consolas" panose="020B0609020204030204" pitchFamily="49" charset="0"/>
              </a:rPr>
              <a:t>each-worker-reporting-to-me </a:t>
            </a:r>
            <a:r>
              <a:rPr lang="en-US" sz="1350" dirty="0" smtClean="0">
                <a:latin typeface="Consolas" panose="020B0609020204030204" pitchFamily="49" charset="0"/>
              </a:rPr>
              <a:t>) {</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if ( </a:t>
            </a:r>
            <a:r>
              <a:rPr lang="en-US" sz="1350" i="1" dirty="0" smtClean="0">
                <a:latin typeface="Consolas" panose="020B0609020204030204" pitchFamily="49" charset="0"/>
              </a:rPr>
              <a:t>that-worker-is-going</a:t>
            </a:r>
            <a:r>
              <a:rPr lang="en-US" sz="1350" dirty="0" smtClean="0">
                <a:latin typeface="Consolas" panose="020B0609020204030204" pitchFamily="49" charset="0"/>
              </a:rPr>
              <a:t> ) {</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++count;</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a:t>
            </a:r>
          </a:p>
          <a:p>
            <a:pPr marL="800100" lvl="2" indent="0">
              <a:buNone/>
            </a:pPr>
            <a:endParaRPr lang="en-US" sz="1350" dirty="0">
              <a:latin typeface="Consolas" panose="020B0609020204030204" pitchFamily="49" charset="0"/>
            </a:endParaRPr>
          </a:p>
          <a:p>
            <a:pPr marL="800100" lvl="2" indent="0">
              <a:buNone/>
            </a:pPr>
            <a:r>
              <a:rPr lang="en-US" sz="1350" dirty="0" smtClean="0">
                <a:latin typeface="Consolas" panose="020B0609020204030204" pitchFamily="49" charset="0"/>
              </a:rPr>
              <a:t>    if ( </a:t>
            </a:r>
            <a:r>
              <a:rPr lang="en-US" sz="1350" i="1" dirty="0" smtClean="0">
                <a:latin typeface="Consolas" panose="020B0609020204030204" pitchFamily="49" charset="0"/>
              </a:rPr>
              <a:t>there-are-no-managers-subordinate-to-me </a:t>
            </a:r>
            <a:r>
              <a:rPr lang="en-US" sz="1350" dirty="0" smtClean="0">
                <a:latin typeface="Consolas" panose="020B0609020204030204" pitchFamily="49" charset="0"/>
              </a:rPr>
              <a:t>) {</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return count;</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 else {</a:t>
            </a:r>
          </a:p>
          <a:p>
            <a:pPr marL="800100" lvl="2" indent="0">
              <a:buNone/>
            </a:pPr>
            <a:r>
              <a:rPr lang="en-US" sz="1350" dirty="0" smtClean="0">
                <a:latin typeface="Consolas" panose="020B0609020204030204" pitchFamily="49" charset="0"/>
              </a:rPr>
              <a:t>        </a:t>
            </a:r>
            <a:r>
              <a:rPr lang="en-US" sz="1350" dirty="0" smtClean="0">
                <a:latin typeface="Consolas" panose="020B0609020204030204" pitchFamily="49" charset="0"/>
              </a:rPr>
              <a:t>for ( </a:t>
            </a:r>
            <a:r>
              <a:rPr lang="en-US" sz="1350" i="1" dirty="0" smtClean="0">
                <a:latin typeface="Consolas" panose="020B0609020204030204" pitchFamily="49" charset="0"/>
              </a:rPr>
              <a:t>each-manager-reporting-to-me </a:t>
            </a:r>
            <a:r>
              <a:rPr lang="en-US" sz="1350" dirty="0" smtClean="0">
                <a:latin typeface="Consolas" panose="020B0609020204030204" pitchFamily="49" charset="0"/>
              </a:rPr>
              <a:t>) {</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a:t>
            </a:r>
            <a:r>
              <a:rPr lang="en-US" sz="1350" dirty="0" smtClean="0">
                <a:latin typeface="Consolas" panose="020B0609020204030204" pitchFamily="49" charset="0"/>
              </a:rPr>
              <a:t>        </a:t>
            </a:r>
            <a:r>
              <a:rPr lang="en-US" sz="1350" dirty="0" smtClean="0">
                <a:latin typeface="Consolas" panose="020B0609020204030204" pitchFamily="49" charset="0"/>
              </a:rPr>
              <a:t>count += </a:t>
            </a:r>
            <a:r>
              <a:rPr lang="en-US" sz="1350" i="1" dirty="0" smtClean="0">
                <a:latin typeface="Consolas" panose="020B0609020204030204" pitchFamily="49" charset="0"/>
              </a:rPr>
              <a:t>tell-that-manager-to</a:t>
            </a:r>
            <a:r>
              <a:rPr lang="en-US" sz="1350" dirty="0" smtClean="0">
                <a:latin typeface="Consolas" panose="020B0609020204030204" pitchFamily="49" charset="0"/>
              </a:rPr>
              <a:t> </a:t>
            </a:r>
            <a:r>
              <a:rPr lang="en-US" sz="1350" dirty="0" err="1" smtClean="0">
                <a:latin typeface="Consolas" panose="020B0609020204030204" pitchFamily="49" charset="0"/>
              </a:rPr>
              <a:t>count_attendees</a:t>
            </a:r>
            <a:r>
              <a:rPr lang="en-US" sz="1350" dirty="0" smtClean="0">
                <a:latin typeface="Consolas" panose="020B0609020204030204" pitchFamily="49" charset="0"/>
              </a:rPr>
              <a:t>();</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a:t>
            </a:r>
            <a:r>
              <a:rPr lang="en-US" sz="1350" dirty="0" smtClean="0">
                <a:latin typeface="Consolas" panose="020B0609020204030204" pitchFamily="49" charset="0"/>
              </a:rPr>
              <a:t>    }</a:t>
            </a:r>
            <a:endParaRPr lang="en-US" sz="1350" dirty="0" smtClean="0">
              <a:latin typeface="Consolas" panose="020B0609020204030204" pitchFamily="49" charset="0"/>
            </a:endParaRPr>
          </a:p>
          <a:p>
            <a:pPr marL="800100" lvl="2" indent="0">
              <a:buNone/>
            </a:pPr>
            <a:endParaRPr lang="en-US" sz="1350" dirty="0">
              <a:latin typeface="Consolas" panose="020B0609020204030204" pitchFamily="49" charset="0"/>
            </a:endParaRPr>
          </a:p>
          <a:p>
            <a:pPr marL="800100" lvl="2" indent="0">
              <a:buNone/>
            </a:pPr>
            <a:r>
              <a:rPr lang="en-US" sz="1350" dirty="0" smtClean="0">
                <a:latin typeface="Consolas" panose="020B0609020204030204" pitchFamily="49" charset="0"/>
              </a:rPr>
              <a:t>    </a:t>
            </a:r>
            <a:r>
              <a:rPr lang="en-US" sz="1350" dirty="0" smtClean="0">
                <a:latin typeface="Consolas" panose="020B0609020204030204" pitchFamily="49" charset="0"/>
              </a:rPr>
              <a:t>    return </a:t>
            </a:r>
            <a:r>
              <a:rPr lang="en-US" sz="1350" dirty="0" smtClean="0">
                <a:latin typeface="Consolas" panose="020B0609020204030204" pitchFamily="49" charset="0"/>
              </a:rPr>
              <a:t>count</a:t>
            </a:r>
            <a:r>
              <a:rPr lang="en-US" sz="1350" dirty="0" smtClean="0">
                <a:latin typeface="Consolas" panose="020B0609020204030204" pitchFamily="49" charset="0"/>
              </a:rPr>
              <a:t>;</a:t>
            </a:r>
          </a:p>
          <a:p>
            <a:pPr marL="800100" lvl="2" indent="0">
              <a:buNone/>
            </a:pPr>
            <a:r>
              <a:rPr lang="en-US" sz="1350" dirty="0">
                <a:latin typeface="Consolas" panose="020B0609020204030204" pitchFamily="49" charset="0"/>
              </a:rPr>
              <a:t> </a:t>
            </a:r>
            <a:r>
              <a:rPr lang="en-US" sz="1350" dirty="0" smtClean="0">
                <a:latin typeface="Consolas" panose="020B0609020204030204" pitchFamily="49" charset="0"/>
              </a:rPr>
              <a:t>   }</a:t>
            </a:r>
            <a:endParaRPr lang="en-US" sz="1350" dirty="0" smtClean="0">
              <a:latin typeface="Consolas" panose="020B0609020204030204" pitchFamily="49" charset="0"/>
            </a:endParaRPr>
          </a:p>
          <a:p>
            <a:pPr marL="800100" lvl="2" indent="0">
              <a:buNone/>
            </a:pPr>
            <a:r>
              <a:rPr lang="en-US" sz="1350" dirty="0" smtClean="0">
                <a:latin typeface="Consolas" panose="020B0609020204030204" pitchFamily="49" charset="0"/>
              </a:rPr>
              <a:t>}</a:t>
            </a:r>
          </a:p>
        </p:txBody>
      </p:sp>
      <p:sp>
        <p:nvSpPr>
          <p:cNvPr id="6" name="Rounded Rectangle 5"/>
          <p:cNvSpPr/>
          <p:nvPr/>
        </p:nvSpPr>
        <p:spPr>
          <a:xfrm>
            <a:off x="1614312" y="1399822"/>
            <a:ext cx="3680178" cy="28335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648178" y="4340578"/>
            <a:ext cx="4651021" cy="5249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653821" y="4809070"/>
            <a:ext cx="5356579" cy="15127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1614970168"/>
      </p:ext>
    </p:extLst>
  </p:cSld>
  <p:clrMapOvr>
    <a:masterClrMapping/>
  </p:clrMapOvr>
  <mc:AlternateContent xmlns:mc="http://schemas.openxmlformats.org/markup-compatibility/2006">
    <mc:Choice xmlns:p14="http://schemas.microsoft.com/office/powerpoint/2010/main" Requires="p14">
      <p:transition spd="slow" p14:dur="2000" advTm="90306"/>
    </mc:Choice>
    <mc:Fallback>
      <p:transition spd="slow" advTm="90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6" grpId="0" animBg="1"/>
      <p:bldP spid="6" grpId="1" animBg="1"/>
      <p:bldP spid="7" grpId="0" animBg="1"/>
      <p:bldP spid="7" grpId="1"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Recursive algorithms</a:t>
            </a:r>
            <a:endParaRPr lang="en-CA" dirty="0"/>
          </a:p>
        </p:txBody>
      </p:sp>
      <p:sp>
        <p:nvSpPr>
          <p:cNvPr id="3" name="Content Placeholder 2"/>
          <p:cNvSpPr>
            <a:spLocks noGrp="1"/>
          </p:cNvSpPr>
          <p:nvPr>
            <p:ph idx="1"/>
          </p:nvPr>
        </p:nvSpPr>
        <p:spPr>
          <a:xfrm>
            <a:off x="457200" y="1282946"/>
            <a:ext cx="8229600" cy="4525963"/>
          </a:xfrm>
        </p:spPr>
        <p:txBody>
          <a:bodyPr>
            <a:noAutofit/>
          </a:bodyPr>
          <a:lstStyle/>
          <a:p>
            <a:pPr marL="400050" lvl="1" indent="0">
              <a:buNone/>
            </a:pPr>
            <a:r>
              <a:rPr lang="en-US" sz="1500" dirty="0" err="1" smtClean="0">
                <a:latin typeface="Consolas" panose="020B0609020204030204" pitchFamily="49" charset="0"/>
              </a:rPr>
              <a:t>std</a:t>
            </a:r>
            <a:r>
              <a:rPr lang="en-US" sz="1500" dirty="0" smtClean="0">
                <a:latin typeface="Consolas" panose="020B0609020204030204" pitchFamily="49" charset="0"/>
              </a:rPr>
              <a:t>::string</a:t>
            </a:r>
            <a:r>
              <a:rPr lang="en-US" sz="1500" i="1" dirty="0" smtClean="0">
                <a:latin typeface="Consolas" panose="020B0609020204030204" pitchFamily="49" charset="0"/>
              </a:rPr>
              <a:t> </a:t>
            </a:r>
            <a:r>
              <a:rPr lang="en-US" sz="1500" dirty="0" err="1" smtClean="0">
                <a:latin typeface="Consolas" panose="020B0609020204030204" pitchFamily="49" charset="0"/>
              </a:rPr>
              <a:t>find_file</a:t>
            </a: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::string filename ) {</a:t>
            </a:r>
          </a:p>
          <a:p>
            <a:pPr marL="400050" lvl="1" indent="0">
              <a:buNone/>
            </a:pPr>
            <a:r>
              <a:rPr lang="en-US" sz="1500" dirty="0" smtClean="0">
                <a:latin typeface="Consolas" panose="020B0609020204030204" pitchFamily="49" charset="0"/>
              </a:rPr>
              <a:t>    if </a:t>
            </a:r>
            <a:r>
              <a:rPr lang="en-US" sz="1500" dirty="0">
                <a:latin typeface="Consolas" panose="020B0609020204030204" pitchFamily="49" charset="0"/>
              </a:rPr>
              <a:t>( filename </a:t>
            </a:r>
            <a:r>
              <a:rPr lang="en-US" sz="1500" i="1" dirty="0">
                <a:latin typeface="Consolas" panose="020B0609020204030204" pitchFamily="49" charset="0"/>
              </a:rPr>
              <a:t>is-in-this-directory </a:t>
            </a:r>
            <a:r>
              <a:rPr lang="en-US" sz="1500" dirty="0">
                <a:latin typeface="Consolas" panose="020B0609020204030204" pitchFamily="49" charset="0"/>
              </a:rPr>
              <a:t>) { </a:t>
            </a:r>
          </a:p>
          <a:p>
            <a:pPr marL="400050" lvl="1" indent="0">
              <a:buNone/>
            </a:pPr>
            <a:r>
              <a:rPr lang="en-US" sz="1500" dirty="0">
                <a:latin typeface="Consolas" panose="020B0609020204030204" pitchFamily="49" charset="0"/>
              </a:rPr>
              <a:t>    </a:t>
            </a:r>
            <a:r>
              <a:rPr lang="en-US" sz="1500" dirty="0" smtClean="0">
                <a:latin typeface="Consolas" panose="020B0609020204030204" pitchFamily="49" charset="0"/>
              </a:rPr>
              <a:t>    </a:t>
            </a:r>
            <a:r>
              <a:rPr lang="en-US" sz="1500" dirty="0">
                <a:latin typeface="Consolas" panose="020B0609020204030204" pitchFamily="49" charset="0"/>
              </a:rPr>
              <a:t>return </a:t>
            </a:r>
            <a:r>
              <a:rPr lang="en-US" sz="1500" i="1" dirty="0">
                <a:latin typeface="Consolas" panose="020B0609020204030204" pitchFamily="49" charset="0"/>
              </a:rPr>
              <a:t>directory-path-to-this-directory</a:t>
            </a:r>
            <a:r>
              <a:rPr lang="en-US" sz="1500" dirty="0">
                <a:latin typeface="Consolas" panose="020B0609020204030204" pitchFamily="49" charset="0"/>
              </a:rPr>
              <a:t>;</a:t>
            </a:r>
          </a:p>
          <a:p>
            <a:pPr marL="400050" lvl="1" indent="0">
              <a:buNone/>
            </a:pPr>
            <a:r>
              <a:rPr lang="en-US" sz="1500" dirty="0">
                <a:latin typeface="Consolas" panose="020B0609020204030204" pitchFamily="49" charset="0"/>
              </a:rPr>
              <a:t>    </a:t>
            </a:r>
            <a:r>
              <a:rPr lang="en-US" sz="1500" dirty="0" smtClean="0">
                <a:latin typeface="Consolas" panose="020B0609020204030204" pitchFamily="49" charset="0"/>
              </a:rPr>
              <a:t>}</a:t>
            </a:r>
            <a:endParaRPr lang="en-US" sz="1500" i="1" dirty="0" smtClean="0">
              <a:latin typeface="Consolas" panose="020B0609020204030204" pitchFamily="49" charset="0"/>
            </a:endParaRPr>
          </a:p>
          <a:p>
            <a:pPr marL="400050" lvl="1" indent="0">
              <a:buNone/>
            </a:pPr>
            <a:endParaRPr lang="en-US" sz="1500" i="1" dirty="0">
              <a:latin typeface="Consolas" panose="020B0609020204030204" pitchFamily="49" charset="0"/>
            </a:endParaRPr>
          </a:p>
          <a:p>
            <a:pPr marL="400050" lvl="1" indent="0">
              <a:buNone/>
            </a:pPr>
            <a:r>
              <a:rPr lang="en-US" sz="1500" i="1" dirty="0" smtClean="0">
                <a:latin typeface="Consolas" panose="020B0609020204030204" pitchFamily="49" charset="0"/>
              </a:rPr>
              <a:t>    </a:t>
            </a:r>
            <a:r>
              <a:rPr lang="en-US" sz="1500" dirty="0" smtClean="0">
                <a:latin typeface="Consolas" panose="020B0609020204030204" pitchFamily="49" charset="0"/>
              </a:rPr>
              <a:t>if ( </a:t>
            </a:r>
            <a:r>
              <a:rPr lang="en-US" sz="1500" i="1" dirty="0" smtClean="0">
                <a:latin typeface="Consolas" panose="020B0609020204030204" pitchFamily="49" charset="0"/>
              </a:rPr>
              <a:t>this-directory-has-no-subdirectories </a:t>
            </a:r>
            <a:r>
              <a:rPr lang="en-US" sz="1500" dirty="0" smtClean="0">
                <a:latin typeface="Consolas" panose="020B0609020204030204" pitchFamily="49" charset="0"/>
              </a:rPr>
              <a:t>) {</a:t>
            </a:r>
          </a:p>
          <a:p>
            <a:pPr marL="400050" lvl="1" indent="0">
              <a:buNone/>
            </a:pPr>
            <a:r>
              <a:rPr lang="en-US" sz="1500" dirty="0" smtClean="0">
                <a:latin typeface="Consolas" panose="020B0609020204030204" pitchFamily="49" charset="0"/>
              </a:rPr>
              <a:t>        return "";</a:t>
            </a:r>
          </a:p>
          <a:p>
            <a:pPr marL="400050" lvl="1" indent="0">
              <a:buNone/>
            </a:pPr>
            <a:r>
              <a:rPr lang="en-US" sz="1500" dirty="0" smtClean="0">
                <a:latin typeface="Consolas" panose="020B0609020204030204" pitchFamily="49" charset="0"/>
              </a:rPr>
              <a:t>    } else {</a:t>
            </a:r>
          </a:p>
          <a:p>
            <a:pPr marL="400050" lvl="1" indent="0">
              <a:buNone/>
            </a:pPr>
            <a:r>
              <a:rPr lang="en-US" sz="1500" dirty="0" smtClean="0">
                <a:latin typeface="Consolas" panose="020B0609020204030204" pitchFamily="49" charset="0"/>
              </a:rPr>
              <a:t>        for (</a:t>
            </a:r>
            <a:r>
              <a:rPr lang="en-US" sz="1500" i="1" dirty="0" smtClean="0">
                <a:latin typeface="Consolas" panose="020B0609020204030204" pitchFamily="49" charset="0"/>
              </a:rPr>
              <a:t> each-</a:t>
            </a:r>
            <a:r>
              <a:rPr lang="en-US" sz="1500" i="1" dirty="0" err="1" smtClean="0">
                <a:latin typeface="Consolas" panose="020B0609020204030204" pitchFamily="49" charset="0"/>
              </a:rPr>
              <a:t>subdirectotry</a:t>
            </a:r>
            <a:r>
              <a:rPr lang="en-US" sz="1500" i="1" dirty="0" smtClean="0">
                <a:latin typeface="Consolas" panose="020B0609020204030204" pitchFamily="49" charset="0"/>
              </a:rPr>
              <a:t>-in-alphabetical-order</a:t>
            </a:r>
            <a:r>
              <a:rPr lang="en-US" sz="1500" dirty="0" smtClean="0">
                <a:latin typeface="Consolas" panose="020B0609020204030204" pitchFamily="49" charset="0"/>
              </a:rPr>
              <a:t> ) {</a:t>
            </a:r>
          </a:p>
          <a:p>
            <a:pPr marL="400050" lvl="1" indent="0">
              <a:buNone/>
            </a:pPr>
            <a:r>
              <a:rPr lang="en-US" sz="1500" dirty="0">
                <a:latin typeface="Consolas" panose="020B0609020204030204" pitchFamily="49" charset="0"/>
              </a:rPr>
              <a:t> </a:t>
            </a: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::string result = </a:t>
            </a:r>
            <a:r>
              <a:rPr lang="en-US" sz="1500" i="1" dirty="0" smtClean="0">
                <a:latin typeface="Consolas" panose="020B0609020204030204" pitchFamily="49" charset="0"/>
              </a:rPr>
              <a:t>ask-subdirectory </a:t>
            </a:r>
            <a:r>
              <a:rPr lang="en-US" sz="1500" dirty="0" err="1" smtClean="0">
                <a:latin typeface="Consolas" panose="020B0609020204030204" pitchFamily="49" charset="0"/>
              </a:rPr>
              <a:t>find_file</a:t>
            </a:r>
            <a:r>
              <a:rPr lang="en-US" sz="1500" dirty="0" smtClean="0">
                <a:latin typeface="Consolas" panose="020B0609020204030204" pitchFamily="49" charset="0"/>
              </a:rPr>
              <a:t>( filename );</a:t>
            </a:r>
          </a:p>
          <a:p>
            <a:pPr marL="400050" lvl="1" indent="0">
              <a:buNone/>
            </a:pPr>
            <a:endParaRPr lang="en-US" sz="1500" dirty="0">
              <a:latin typeface="Consolas" panose="020B0609020204030204" pitchFamily="49" charset="0"/>
            </a:endParaRPr>
          </a:p>
          <a:p>
            <a:pPr marL="400050" lvl="1" indent="0">
              <a:buNone/>
            </a:pPr>
            <a:r>
              <a:rPr lang="en-US" sz="1500" dirty="0" smtClean="0">
                <a:latin typeface="Consolas" panose="020B0609020204030204" pitchFamily="49" charset="0"/>
              </a:rPr>
              <a:t>            if ( result != "" ) {</a:t>
            </a:r>
          </a:p>
          <a:p>
            <a:pPr marL="400050" lvl="1" indent="0">
              <a:buNone/>
            </a:pPr>
            <a:r>
              <a:rPr lang="en-US" sz="1500" dirty="0">
                <a:latin typeface="Consolas" panose="020B0609020204030204" pitchFamily="49" charset="0"/>
              </a:rPr>
              <a:t> </a:t>
            </a:r>
            <a:r>
              <a:rPr lang="en-US" sz="1500" dirty="0" smtClean="0">
                <a:latin typeface="Consolas" panose="020B0609020204030204" pitchFamily="49" charset="0"/>
              </a:rPr>
              <a:t>               return result;</a:t>
            </a:r>
          </a:p>
          <a:p>
            <a:pPr marL="400050" lvl="1" indent="0">
              <a:buNone/>
            </a:pPr>
            <a:r>
              <a:rPr lang="en-US" sz="1500" dirty="0">
                <a:latin typeface="Consolas" panose="020B0609020204030204" pitchFamily="49" charset="0"/>
              </a:rPr>
              <a:t> </a:t>
            </a:r>
            <a:r>
              <a:rPr lang="en-US" sz="1500" dirty="0" smtClean="0">
                <a:latin typeface="Consolas" panose="020B0609020204030204" pitchFamily="49" charset="0"/>
              </a:rPr>
              <a:t>           }</a:t>
            </a:r>
          </a:p>
          <a:p>
            <a:pPr marL="400050" lvl="1" indent="0">
              <a:buNone/>
            </a:pPr>
            <a:r>
              <a:rPr lang="en-US" sz="1500" dirty="0">
                <a:latin typeface="Consolas" panose="020B0609020204030204" pitchFamily="49" charset="0"/>
              </a:rPr>
              <a:t> </a:t>
            </a:r>
            <a:r>
              <a:rPr lang="en-US" sz="1500" dirty="0" smtClean="0">
                <a:latin typeface="Consolas" panose="020B0609020204030204" pitchFamily="49" charset="0"/>
              </a:rPr>
              <a:t>       }</a:t>
            </a:r>
          </a:p>
          <a:p>
            <a:pPr marL="400050" lvl="1" indent="0">
              <a:buNone/>
            </a:pPr>
            <a:endParaRPr lang="en-US" sz="1500" dirty="0">
              <a:latin typeface="Consolas" panose="020B0609020204030204" pitchFamily="49" charset="0"/>
            </a:endParaRPr>
          </a:p>
          <a:p>
            <a:pPr marL="400050" lvl="1" indent="0">
              <a:buNone/>
            </a:pPr>
            <a:r>
              <a:rPr lang="en-US" sz="1500" dirty="0" smtClean="0">
                <a:latin typeface="Consolas" panose="020B0609020204030204" pitchFamily="49" charset="0"/>
              </a:rPr>
              <a:t>        return "";</a:t>
            </a:r>
          </a:p>
          <a:p>
            <a:pPr marL="400050" lvl="1" indent="0">
              <a:buNone/>
            </a:pPr>
            <a:r>
              <a:rPr lang="en-US" sz="1500" dirty="0">
                <a:latin typeface="Consolas" panose="020B0609020204030204" pitchFamily="49" charset="0"/>
              </a:rPr>
              <a:t> </a:t>
            </a:r>
            <a:r>
              <a:rPr lang="en-US" sz="1500" dirty="0" smtClean="0">
                <a:latin typeface="Consolas" panose="020B0609020204030204" pitchFamily="49" charset="0"/>
              </a:rPr>
              <a:t>   }</a:t>
            </a:r>
          </a:p>
          <a:p>
            <a:pPr marL="400050" lvl="1" indent="0">
              <a:buNone/>
            </a:pPr>
            <a:r>
              <a:rPr lang="en-US" sz="1500" dirty="0">
                <a:latin typeface="Consolas" panose="020B0609020204030204" pitchFamily="49" charset="0"/>
              </a:rPr>
              <a:t>}</a:t>
            </a:r>
            <a:endParaRPr lang="en-US" sz="1500" dirty="0" smtClean="0">
              <a:latin typeface="Consolas" panose="020B0609020204030204" pitchFamily="49" charset="0"/>
            </a:endParaRPr>
          </a:p>
        </p:txBody>
      </p:sp>
      <p:sp>
        <p:nvSpPr>
          <p:cNvPr id="6" name="Rounded Rectangle 5"/>
          <p:cNvSpPr/>
          <p:nvPr/>
        </p:nvSpPr>
        <p:spPr>
          <a:xfrm>
            <a:off x="1298223" y="1535290"/>
            <a:ext cx="4809066" cy="982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303866" y="2635966"/>
            <a:ext cx="4893734" cy="6152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162752" y="3206059"/>
            <a:ext cx="7396518" cy="31044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2641432406"/>
      </p:ext>
    </p:extLst>
  </p:cSld>
  <p:clrMapOvr>
    <a:masterClrMapping/>
  </p:clrMapOvr>
  <mc:AlternateContent xmlns:mc="http://schemas.openxmlformats.org/markup-compatibility/2006">
    <mc:Choice xmlns:p14="http://schemas.microsoft.com/office/powerpoint/2010/main" Requires="p14">
      <p:transition spd="slow" p14:dur="2000" advTm="141812"/>
    </mc:Choice>
    <mc:Fallback>
      <p:transition spd="slow" advTm="141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6" grpId="0" animBg="1"/>
      <p:bldP spid="6" grpId="1" animBg="1"/>
      <p:bldP spid="7" grpId="0" animBg="1"/>
      <p:bldP spid="7" grpId="1"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Recursive algorithms</a:t>
            </a:r>
            <a:endParaRPr lang="en-CA" dirty="0"/>
          </a:p>
        </p:txBody>
      </p:sp>
      <p:sp>
        <p:nvSpPr>
          <p:cNvPr id="3" name="Content Placeholder 2"/>
          <p:cNvSpPr>
            <a:spLocks noGrp="1"/>
          </p:cNvSpPr>
          <p:nvPr>
            <p:ph idx="1"/>
          </p:nvPr>
        </p:nvSpPr>
        <p:spPr>
          <a:xfrm>
            <a:off x="457200" y="1600200"/>
            <a:ext cx="8542338" cy="4525963"/>
          </a:xfrm>
        </p:spPr>
        <p:txBody>
          <a:bodyPr>
            <a:normAutofit lnSpcReduction="10000"/>
          </a:bodyPr>
          <a:lstStyle/>
          <a:p>
            <a:pPr marL="0" indent="0">
              <a:buNone/>
            </a:pPr>
            <a:r>
              <a:rPr lang="en-US" sz="1600" dirty="0" smtClean="0">
                <a:latin typeface="Consolas" panose="020B0609020204030204" pitchFamily="49" charset="0"/>
              </a:rPr>
              <a:t>bool </a:t>
            </a:r>
            <a:r>
              <a:rPr lang="en-US" sz="1600" dirty="0" err="1" smtClean="0">
                <a:latin typeface="Consolas" panose="020B0609020204030204" pitchFamily="49" charset="0"/>
              </a:rPr>
              <a:t>is_descendent_of_genghis_khan</a:t>
            </a:r>
            <a:r>
              <a:rPr lang="en-US" sz="1600" dirty="0" smtClean="0">
                <a:latin typeface="Consolas" panose="020B0609020204030204" pitchFamily="49" charset="0"/>
              </a:rPr>
              <a:t>() {</a:t>
            </a:r>
          </a:p>
          <a:p>
            <a:pPr marL="0" indent="0">
              <a:buNone/>
            </a:pPr>
            <a:r>
              <a:rPr lang="en-US" sz="1600" i="1" dirty="0" smtClean="0">
                <a:latin typeface="Consolas" panose="020B0609020204030204" pitchFamily="49" charset="0"/>
              </a:rPr>
              <a:t>    </a:t>
            </a:r>
            <a:r>
              <a:rPr lang="en-US" sz="1600" dirty="0" smtClean="0">
                <a:latin typeface="Consolas" panose="020B0609020204030204" pitchFamily="49" charset="0"/>
              </a:rPr>
              <a:t>if ( </a:t>
            </a:r>
            <a:r>
              <a:rPr lang="en-US" sz="1600" i="1" dirty="0" smtClean="0">
                <a:latin typeface="Consolas" panose="020B0609020204030204" pitchFamily="49" charset="0"/>
              </a:rPr>
              <a:t>I-was-born-prior-to-1155-CE</a:t>
            </a:r>
            <a:r>
              <a:rPr lang="en-US" sz="1600" dirty="0" smtClean="0">
                <a:latin typeface="Consolas" panose="020B0609020204030204" pitchFamily="49" charset="0"/>
              </a:rPr>
              <a:t> ) {</a:t>
            </a:r>
          </a:p>
          <a:p>
            <a:pPr marL="0" indent="0">
              <a:buNone/>
            </a:pPr>
            <a:r>
              <a:rPr lang="en-US" sz="1600" dirty="0">
                <a:latin typeface="Consolas" panose="020B0609020204030204" pitchFamily="49" charset="0"/>
              </a:rPr>
              <a:t> </a:t>
            </a:r>
            <a:r>
              <a:rPr lang="en-US" sz="1600" dirty="0" smtClean="0">
                <a:latin typeface="Consolas" panose="020B0609020204030204" pitchFamily="49" charset="0"/>
              </a:rPr>
              <a:t>       return false;</a:t>
            </a:r>
          </a:p>
          <a:p>
            <a:pPr marL="0" indent="0">
              <a:buNone/>
            </a:pPr>
            <a:r>
              <a:rPr lang="en-US" sz="1600" dirty="0">
                <a:latin typeface="Consolas" panose="020B0609020204030204" pitchFamily="49" charset="0"/>
              </a:rPr>
              <a:t> </a:t>
            </a:r>
            <a:r>
              <a:rPr lang="en-US" sz="1600" dirty="0" smtClean="0">
                <a:latin typeface="Consolas" panose="020B0609020204030204" pitchFamily="49" charset="0"/>
              </a:rPr>
              <a:t>   } else if ( </a:t>
            </a:r>
            <a:r>
              <a:rPr lang="en-US" sz="1600" i="1" dirty="0" smtClean="0">
                <a:latin typeface="Consolas" panose="020B0609020204030204" pitchFamily="49" charset="0"/>
              </a:rPr>
              <a:t>I-am-khan</a:t>
            </a:r>
            <a:r>
              <a:rPr lang="en-US" sz="1600" dirty="0" smtClean="0">
                <a:latin typeface="Consolas" panose="020B0609020204030204" pitchFamily="49" charset="0"/>
              </a:rPr>
              <a:t> ) {</a:t>
            </a:r>
          </a:p>
          <a:p>
            <a:pPr marL="0" indent="0">
              <a:buNone/>
            </a:pPr>
            <a:r>
              <a:rPr lang="en-US" sz="1600" dirty="0">
                <a:latin typeface="Consolas" panose="020B0609020204030204" pitchFamily="49" charset="0"/>
              </a:rPr>
              <a:t> </a:t>
            </a:r>
            <a:r>
              <a:rPr lang="en-US" sz="1600" dirty="0" smtClean="0">
                <a:latin typeface="Consolas" panose="020B0609020204030204" pitchFamily="49" charset="0"/>
              </a:rPr>
              <a:t>       return true;</a:t>
            </a:r>
          </a:p>
          <a:p>
            <a:pPr marL="0" indent="0">
              <a:buNone/>
            </a:pPr>
            <a:r>
              <a:rPr lang="en-US" sz="1600" dirty="0">
                <a:latin typeface="Consolas" panose="020B0609020204030204" pitchFamily="49" charset="0"/>
              </a:rPr>
              <a:t> </a:t>
            </a:r>
            <a:r>
              <a:rPr lang="en-US" sz="1600" dirty="0" smtClean="0">
                <a:latin typeface="Consolas" panose="020B0609020204030204" pitchFamily="49" charset="0"/>
              </a:rPr>
              <a:t>   } else {</a:t>
            </a:r>
          </a:p>
          <a:p>
            <a:pPr marL="0" indent="0">
              <a:buNone/>
            </a:pPr>
            <a:r>
              <a:rPr lang="en-US" sz="1600" dirty="0" smtClean="0">
                <a:latin typeface="Consolas" panose="020B0609020204030204" pitchFamily="49" charset="0"/>
              </a:rPr>
              <a:t>        return </a:t>
            </a:r>
            <a:r>
              <a:rPr lang="en-US" sz="1600" i="1" dirty="0" smtClean="0">
                <a:latin typeface="Consolas" panose="020B0609020204030204" pitchFamily="49" charset="0"/>
              </a:rPr>
              <a:t>check-if-biological-father </a:t>
            </a:r>
            <a:r>
              <a:rPr lang="en-US" sz="1600" dirty="0" err="1" smtClean="0">
                <a:latin typeface="Consolas" panose="020B0609020204030204" pitchFamily="49" charset="0"/>
              </a:rPr>
              <a:t>is_descendent_of_genghis_khan</a:t>
            </a:r>
            <a:r>
              <a:rPr lang="en-US" sz="1600" dirty="0" smtClean="0">
                <a:latin typeface="Consolas" panose="020B0609020204030204" pitchFamily="49" charset="0"/>
              </a:rPr>
              <a:t>();</a:t>
            </a:r>
          </a:p>
          <a:p>
            <a:pPr marL="0" indent="0">
              <a:buNone/>
            </a:pPr>
            <a:r>
              <a:rPr lang="en-US" sz="1600" dirty="0" smtClean="0">
                <a:latin typeface="Consolas" panose="020B0609020204030204" pitchFamily="49" charset="0"/>
              </a:rPr>
              <a:t>    }</a:t>
            </a:r>
          </a:p>
          <a:p>
            <a:pPr marL="0" indent="0">
              <a:buNone/>
            </a:pPr>
            <a:r>
              <a:rPr lang="en-US" sz="1600" dirty="0" smtClean="0">
                <a:latin typeface="Consolas" panose="020B0609020204030204" pitchFamily="49" charset="0"/>
              </a:rPr>
              <a:t>}</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299257229"/>
      </p:ext>
    </p:extLst>
  </p:cSld>
  <p:clrMapOvr>
    <a:masterClrMapping/>
  </p:clrMapOvr>
  <mc:AlternateContent xmlns:mc="http://schemas.openxmlformats.org/markup-compatibility/2006">
    <mc:Choice xmlns:p14="http://schemas.microsoft.com/office/powerpoint/2010/main" Requires="p14">
      <p:transition spd="slow" p14:dur="2000" advTm="79565"/>
    </mc:Choice>
    <mc:Fallback>
      <p:transition spd="slow" advTm="79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Looking ahead</a:t>
            </a:r>
            <a:endParaRPr lang="en-CA" dirty="0"/>
          </a:p>
        </p:txBody>
      </p:sp>
      <p:sp>
        <p:nvSpPr>
          <p:cNvPr id="3" name="Content Placeholder 2"/>
          <p:cNvSpPr>
            <a:spLocks noGrp="1"/>
          </p:cNvSpPr>
          <p:nvPr>
            <p:ph idx="1"/>
          </p:nvPr>
        </p:nvSpPr>
        <p:spPr/>
        <p:txBody>
          <a:bodyPr>
            <a:normAutofit lnSpcReduction="10000"/>
          </a:bodyPr>
          <a:lstStyle/>
          <a:p>
            <a:r>
              <a:rPr lang="en-US" dirty="0" smtClean="0"/>
              <a:t>The next </a:t>
            </a:r>
            <a:r>
              <a:rPr lang="en-US" dirty="0" smtClean="0"/>
              <a:t>three topics </a:t>
            </a:r>
            <a:r>
              <a:rPr lang="en-US" dirty="0" smtClean="0"/>
              <a:t>will cover:</a:t>
            </a:r>
          </a:p>
          <a:p>
            <a:pPr lvl="1"/>
            <a:r>
              <a:rPr lang="en-US" dirty="0" smtClean="0"/>
              <a:t>Mathematical recursive functions</a:t>
            </a:r>
          </a:p>
          <a:p>
            <a:pPr lvl="1"/>
            <a:r>
              <a:rPr lang="en-US" dirty="0" smtClean="0"/>
              <a:t>Problems solved using recursive </a:t>
            </a:r>
            <a:r>
              <a:rPr lang="en-US" dirty="0" smtClean="0"/>
              <a:t>algorithms</a:t>
            </a:r>
          </a:p>
          <a:p>
            <a:pPr lvl="1"/>
            <a:r>
              <a:rPr lang="en-US" dirty="0" smtClean="0"/>
              <a:t>How the call stack supports recursion</a:t>
            </a:r>
            <a:endParaRPr lang="en-US"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2376982665"/>
      </p:ext>
    </p:extLst>
  </p:cSld>
  <p:clrMapOvr>
    <a:masterClrMapping/>
  </p:clrMapOvr>
  <mc:AlternateContent xmlns:mc="http://schemas.openxmlformats.org/markup-compatibility/2006">
    <mc:Choice xmlns:p14="http://schemas.microsoft.com/office/powerpoint/2010/main" Requires="p14">
      <p:transition spd="slow" p14:dur="2000" advTm="27032"/>
    </mc:Choice>
    <mc:Fallback>
      <p:transition spd="slow" advTm="27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Introduce algorithm design techniques and recursion</a:t>
            </a:r>
            <a:endParaRPr lang="en-CA" dirty="0" smtClean="0"/>
          </a:p>
          <a:p>
            <a:pPr lvl="1"/>
            <a:r>
              <a:rPr lang="en-US" dirty="0" smtClean="0"/>
              <a:t>Introduce three problems that have recursive solutions</a:t>
            </a:r>
          </a:p>
          <a:p>
            <a:pPr lvl="1"/>
            <a:r>
              <a:rPr lang="en-US" dirty="0" smtClean="0"/>
              <a:t>Describe the general approach of recursive algorithms</a:t>
            </a:r>
          </a:p>
          <a:p>
            <a:pPr lvl="1"/>
            <a:r>
              <a:rPr lang="en-US" dirty="0" smtClean="0"/>
              <a:t>Provide pseudo-C++ code for the described three problems</a:t>
            </a:r>
          </a:p>
          <a:p>
            <a:pPr lvl="1"/>
            <a:r>
              <a:rPr lang="en-US" dirty="0" smtClean="0"/>
              <a:t>Looking ahead</a:t>
            </a:r>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34730"/>
    </mc:Choice>
    <mc:Fallback>
      <p:transition spd="slow" advTm="34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pPr algn="l"/>
            <a:r>
              <a:rPr lang="en-CA" dirty="0" smtClean="0"/>
              <a:t>Following this </a:t>
            </a:r>
            <a:r>
              <a:rPr lang="en-CA" dirty="0"/>
              <a:t>presentation</a:t>
            </a:r>
            <a:r>
              <a:rPr lang="en-CA" dirty="0" smtClean="0"/>
              <a:t>, you now:</a:t>
            </a:r>
            <a:endParaRPr lang="en-CA" dirty="0"/>
          </a:p>
          <a:p>
            <a:pPr lvl="1" algn="l"/>
            <a:r>
              <a:rPr lang="en-US" dirty="0" smtClean="0"/>
              <a:t>Have an idea of what an algorithm design technique is</a:t>
            </a:r>
          </a:p>
          <a:p>
            <a:pPr lvl="1" algn="l"/>
            <a:r>
              <a:rPr lang="en-US" dirty="0" smtClean="0"/>
              <a:t>Underst</a:t>
            </a:r>
            <a:r>
              <a:rPr lang="en-US" dirty="0" smtClean="0"/>
              <a:t>and the idea of a recursive algorithm</a:t>
            </a:r>
            <a:endParaRPr lang="en-CA" dirty="0"/>
          </a:p>
          <a:p>
            <a:pPr lvl="1" algn="l"/>
            <a:r>
              <a:rPr lang="en-US" dirty="0" smtClean="0"/>
              <a:t>Have seen three examples where a problem can be solved recursively</a:t>
            </a:r>
            <a:endParaRPr lang="en-US" dirty="0" smtClean="0"/>
          </a:p>
          <a:p>
            <a:pPr lvl="1" algn="l"/>
            <a:r>
              <a:rPr lang="en-US" dirty="0" smtClean="0"/>
              <a:t>Appreciate that it may be possible to implement such solutions in C++ as recursively calling functions</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76869"/>
    </mc:Choice>
    <mc:Fallback>
      <p:transition spd="slow" advTm="7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CA" sz="1800" dirty="0"/>
              <a:t>	</a:t>
            </a:r>
            <a:r>
              <a:rPr lang="en-CA" sz="1800" dirty="0"/>
              <a:t>https://en.wikipedia.org/wiki/Recursion_(computer_science</a:t>
            </a:r>
            <a:r>
              <a:rPr lang="en-CA" sz="1800" dirty="0" smtClean="0"/>
              <a:t>)</a:t>
            </a:r>
          </a:p>
          <a:p>
            <a:pPr marL="0" indent="0">
              <a:buNone/>
            </a:pPr>
            <a:r>
              <a:rPr lang="en-CA" sz="1800" dirty="0" smtClean="0"/>
              <a:t> </a:t>
            </a:r>
            <a:r>
              <a:rPr lang="en-CA" sz="1800" dirty="0"/>
              <a:t>[2]	Dictionary of Algorithms and Data Structures (</a:t>
            </a:r>
            <a:r>
              <a:rPr lang="en-CA" sz="1800" cap="small" dirty="0" smtClean="0"/>
              <a:t>dads</a:t>
            </a:r>
            <a:r>
              <a:rPr lang="en-CA" sz="1800" dirty="0" smtClean="0"/>
              <a:t>)</a:t>
            </a:r>
          </a:p>
          <a:p>
            <a:pPr marL="0" indent="0">
              <a:buNone/>
            </a:pPr>
            <a:r>
              <a:rPr lang="en-CA" sz="1800" dirty="0"/>
              <a:t>	</a:t>
            </a:r>
            <a:r>
              <a:rPr lang="en-CA" sz="1800" dirty="0"/>
              <a:t>https://</a:t>
            </a:r>
            <a:r>
              <a:rPr lang="en-CA" sz="1800" dirty="0" smtClean="0"/>
              <a:t>xlinux.nist.gov/dads/HTML/recursion.html</a:t>
            </a:r>
          </a:p>
          <a:p>
            <a:pPr marL="0" indent="0">
              <a:buNone/>
            </a:pPr>
            <a:r>
              <a:rPr lang="en-US" sz="1800" dirty="0"/>
              <a:t>	</a:t>
            </a:r>
            <a:endParaRPr lang="en-CA" sz="1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655"/>
    </mc:Choice>
    <mc:Fallback xmlns="">
      <p:transition spd="slow" advTm="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5017981"/>
      </p:ext>
    </p:extLst>
  </p:cSld>
  <p:clrMapOvr>
    <a:masterClrMapping/>
  </p:clrMapOvr>
  <mc:AlternateContent xmlns:mc="http://schemas.openxmlformats.org/markup-compatibility/2006" xmlns:p14="http://schemas.microsoft.com/office/powerpoint/2010/main">
    <mc:Choice Requires="p14">
      <p:transition spd="slow" p14:dur="2000" advTm="1450"/>
    </mc:Choice>
    <mc:Fallback xmlns="">
      <p:transition spd="slow" advTm="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415"/>
    </mc:Choice>
    <mc:Fallback xmlns="">
      <p:transition spd="slow" advTm="1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4261"/>
    </mc:Choice>
    <mc:Fallback xmlns="">
      <p:transition spd="slow" advTm="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Algorithm design techniques</a:t>
            </a:r>
            <a:endParaRPr lang="en-CA" dirty="0"/>
          </a:p>
        </p:txBody>
      </p:sp>
      <p:sp>
        <p:nvSpPr>
          <p:cNvPr id="3" name="Content Placeholder 2"/>
          <p:cNvSpPr>
            <a:spLocks noGrp="1"/>
          </p:cNvSpPr>
          <p:nvPr>
            <p:ph idx="1"/>
          </p:nvPr>
        </p:nvSpPr>
        <p:spPr/>
        <p:txBody>
          <a:bodyPr>
            <a:normAutofit lnSpcReduction="10000"/>
          </a:bodyPr>
          <a:lstStyle/>
          <a:p>
            <a:r>
              <a:rPr lang="en-US" dirty="0" smtClean="0"/>
              <a:t>Previously, we looked at explicit algorithms for searching and sorting arrays</a:t>
            </a:r>
          </a:p>
          <a:p>
            <a:r>
              <a:rPr lang="en-US" dirty="0" smtClean="0"/>
              <a:t>We will now look at a specific </a:t>
            </a:r>
            <a:r>
              <a:rPr lang="en-US" i="1" dirty="0" smtClean="0"/>
              <a:t>algorithm design technique</a:t>
            </a:r>
            <a:endParaRPr lang="en-US" dirty="0" smtClean="0"/>
          </a:p>
          <a:p>
            <a:pPr lvl="1"/>
            <a:r>
              <a:rPr lang="en-US" dirty="0" smtClean="0"/>
              <a:t>That is, an approach that can be used to design algorithms</a:t>
            </a:r>
          </a:p>
          <a:p>
            <a:pPr lvl="1"/>
            <a:endParaRPr lang="en-US" dirty="0"/>
          </a:p>
          <a:p>
            <a:r>
              <a:rPr lang="en-US" dirty="0" smtClean="0"/>
              <a:t>Recursion is one such technique,</a:t>
            </a:r>
          </a:p>
          <a:p>
            <a:pPr marL="0" indent="0">
              <a:buNone/>
            </a:pPr>
            <a:r>
              <a:rPr lang="en-US" dirty="0"/>
              <a:t>	</a:t>
            </a:r>
            <a:r>
              <a:rPr lang="en-US" dirty="0" smtClean="0"/>
              <a:t>and it is the basis for more advanced techniques:</a:t>
            </a:r>
          </a:p>
          <a:p>
            <a:pPr lvl="1"/>
            <a:r>
              <a:rPr lang="en-US" dirty="0" smtClean="0"/>
              <a:t>Divide and conquer</a:t>
            </a:r>
          </a:p>
          <a:p>
            <a:pPr lvl="1"/>
            <a:r>
              <a:rPr lang="en-US" dirty="0" smtClean="0"/>
              <a:t>Dynamic programming</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1907134565"/>
      </p:ext>
    </p:extLst>
  </p:cSld>
  <p:clrMapOvr>
    <a:masterClrMapping/>
  </p:clrMapOvr>
  <mc:AlternateContent xmlns:mc="http://schemas.openxmlformats.org/markup-compatibility/2006">
    <mc:Choice xmlns:p14="http://schemas.microsoft.com/office/powerpoint/2010/main" Requires="p14">
      <p:transition spd="slow" p14:dur="2000" advTm="65169"/>
    </mc:Choice>
    <mc:Fallback>
      <p:transition spd="slow" advTm="65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Recursion</a:t>
            </a:r>
            <a:endParaRPr lang="en-CA" dirty="0"/>
          </a:p>
        </p:txBody>
      </p:sp>
      <p:sp>
        <p:nvSpPr>
          <p:cNvPr id="3" name="Content Placeholder 2"/>
          <p:cNvSpPr>
            <a:spLocks noGrp="1"/>
          </p:cNvSpPr>
          <p:nvPr>
            <p:ph idx="1"/>
          </p:nvPr>
        </p:nvSpPr>
        <p:spPr/>
        <p:txBody>
          <a:bodyPr>
            <a:normAutofit lnSpcReduction="10000"/>
          </a:bodyPr>
          <a:lstStyle/>
          <a:p>
            <a:r>
              <a:rPr lang="en-US" dirty="0" smtClean="0"/>
              <a:t>The word recursion is derived from the Latin word </a:t>
            </a:r>
            <a:r>
              <a:rPr lang="en-US" i="1" dirty="0" err="1" smtClean="0"/>
              <a:t>recurrere</a:t>
            </a:r>
            <a:endParaRPr lang="en-US" i="1" dirty="0" smtClean="0"/>
          </a:p>
          <a:p>
            <a:pPr lvl="1"/>
            <a:r>
              <a:rPr lang="en-US" dirty="0" smtClean="0"/>
              <a:t>To run back</a:t>
            </a:r>
          </a:p>
          <a:p>
            <a:endParaRPr lang="en-US" dirty="0"/>
          </a:p>
          <a:p>
            <a:r>
              <a:rPr lang="en-US" dirty="0" smtClean="0"/>
              <a:t>This word is also the root for “recur” and “recurrence</a:t>
            </a:r>
            <a:r>
              <a:rPr lang="en-US" dirty="0" smtClean="0"/>
              <a:t>”</a:t>
            </a:r>
          </a:p>
          <a:p>
            <a:pPr lvl="1"/>
            <a:r>
              <a:rPr lang="en-US" dirty="0" smtClean="0"/>
              <a:t>A recursive algorithm implemented as a function is one that will call itself within that function to solve a problem</a:t>
            </a:r>
            <a:endParaRPr lang="en-US"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3487617395"/>
      </p:ext>
    </p:extLst>
  </p:cSld>
  <p:clrMapOvr>
    <a:masterClrMapping/>
  </p:clrMapOvr>
  <mc:AlternateContent xmlns:mc="http://schemas.openxmlformats.org/markup-compatibility/2006">
    <mc:Choice xmlns:p14="http://schemas.microsoft.com/office/powerpoint/2010/main" Requires="p14">
      <p:transition spd="slow" p14:dur="2000" advTm="71504"/>
    </mc:Choice>
    <mc:Fallback>
      <p:transition spd="slow" advTm="71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Recursion</a:t>
            </a:r>
            <a:endParaRPr lang="en-CA" dirty="0"/>
          </a:p>
        </p:txBody>
      </p:sp>
      <p:sp>
        <p:nvSpPr>
          <p:cNvPr id="3" name="Content Placeholder 2"/>
          <p:cNvSpPr>
            <a:spLocks noGrp="1"/>
          </p:cNvSpPr>
          <p:nvPr>
            <p:ph idx="1"/>
          </p:nvPr>
        </p:nvSpPr>
        <p:spPr/>
        <p:txBody>
          <a:bodyPr>
            <a:normAutofit lnSpcReduction="10000"/>
          </a:bodyPr>
          <a:lstStyle/>
          <a:p>
            <a:r>
              <a:rPr lang="en-US" dirty="0" smtClean="0"/>
              <a:t>The idea is very simple:</a:t>
            </a:r>
          </a:p>
          <a:p>
            <a:pPr lvl="1"/>
            <a:r>
              <a:rPr lang="en-US" dirty="0" smtClean="0"/>
              <a:t>Find an algorithm that solves a larger problem by:</a:t>
            </a:r>
          </a:p>
          <a:p>
            <a:pPr lvl="2"/>
            <a:r>
              <a:rPr lang="en-US" dirty="0" smtClean="0"/>
              <a:t>Breaking the larger problem into smaller but similar problems</a:t>
            </a:r>
          </a:p>
          <a:p>
            <a:pPr lvl="2"/>
            <a:r>
              <a:rPr lang="en-US" dirty="0" smtClean="0"/>
              <a:t>Using the same algorithm to solve those smaller problems</a:t>
            </a:r>
          </a:p>
          <a:p>
            <a:pPr lvl="2"/>
            <a:r>
              <a:rPr lang="en-US" dirty="0" smtClean="0"/>
              <a:t>Using the solution of the smaller problems to create a solution for the larger problem</a:t>
            </a:r>
          </a:p>
          <a:p>
            <a:pPr lvl="1"/>
            <a:r>
              <a:rPr lang="en-US" dirty="0" smtClean="0"/>
              <a:t>At some point there must be sufficient small problems that are trivial to solve</a:t>
            </a:r>
          </a:p>
          <a:p>
            <a:pPr lvl="2"/>
            <a:r>
              <a:rPr lang="en-US" dirty="0" smtClean="0"/>
              <a:t>These are called </a:t>
            </a:r>
            <a:r>
              <a:rPr lang="en-US" i="1" dirty="0" smtClean="0"/>
              <a:t>base cases</a:t>
            </a:r>
            <a:endParaRPr lang="en-US"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441088156"/>
      </p:ext>
    </p:extLst>
  </p:cSld>
  <p:clrMapOvr>
    <a:masterClrMapping/>
  </p:clrMapOvr>
  <mc:AlternateContent xmlns:mc="http://schemas.openxmlformats.org/markup-compatibility/2006">
    <mc:Choice xmlns:p14="http://schemas.microsoft.com/office/powerpoint/2010/main" Requires="p14">
      <p:transition spd="slow" p14:dur="2000" advTm="73040"/>
    </mc:Choice>
    <mc:Fallback>
      <p:transition spd="slow" advTm="7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Queries from a corporate </a:t>
            </a:r>
            <a:r>
              <a:rPr lang="en-US" cap="small" dirty="0" err="1" smtClean="0"/>
              <a:t>ceo</a:t>
            </a:r>
            <a:endParaRPr lang="en-CA" cap="small" dirty="0"/>
          </a:p>
        </p:txBody>
      </p:sp>
      <p:sp>
        <p:nvSpPr>
          <p:cNvPr id="3" name="Content Placeholder 2"/>
          <p:cNvSpPr>
            <a:spLocks noGrp="1"/>
          </p:cNvSpPr>
          <p:nvPr>
            <p:ph idx="1"/>
          </p:nvPr>
        </p:nvSpPr>
        <p:spPr/>
        <p:txBody>
          <a:bodyPr>
            <a:normAutofit lnSpcReduction="10000"/>
          </a:bodyPr>
          <a:lstStyle/>
          <a:p>
            <a:r>
              <a:rPr lang="en-US" dirty="0" smtClean="0"/>
              <a:t>Here is an example:</a:t>
            </a:r>
          </a:p>
          <a:p>
            <a:pPr lvl="1"/>
            <a:r>
              <a:rPr lang="en-US" dirty="0" smtClean="0"/>
              <a:t>In a company, employees are either workers </a:t>
            </a:r>
            <a:r>
              <a:rPr lang="en-US" dirty="0" smtClean="0"/>
              <a:t>or managers</a:t>
            </a:r>
            <a:endParaRPr lang="en-US" dirty="0" smtClean="0"/>
          </a:p>
          <a:p>
            <a:pPr lvl="2"/>
            <a:r>
              <a:rPr lang="en-US" dirty="0" smtClean="0"/>
              <a:t>A manager has a direct supervisory role over those reporting directly to that manager</a:t>
            </a:r>
          </a:p>
          <a:p>
            <a:pPr lvl="2"/>
            <a:r>
              <a:rPr lang="en-US" dirty="0" smtClean="0"/>
              <a:t>Some </a:t>
            </a:r>
            <a:r>
              <a:rPr lang="en-US" dirty="0" smtClean="0"/>
              <a:t>managers are executives, others are senior and intermediate managers</a:t>
            </a:r>
          </a:p>
          <a:p>
            <a:pPr lvl="1"/>
            <a:r>
              <a:rPr lang="en-US" dirty="0" smtClean="0"/>
              <a:t>All employees other than the </a:t>
            </a:r>
            <a:r>
              <a:rPr lang="en-US" cap="small" dirty="0" err="1" smtClean="0"/>
              <a:t>ceo</a:t>
            </a:r>
            <a:r>
              <a:rPr lang="en-US" dirty="0" smtClean="0"/>
              <a:t> directly report to one manager</a:t>
            </a:r>
          </a:p>
          <a:p>
            <a:pPr lvl="2"/>
            <a:r>
              <a:rPr lang="en-US" dirty="0" smtClean="0"/>
              <a:t>Managers report directly to either the </a:t>
            </a:r>
            <a:r>
              <a:rPr lang="en-US" cap="small" dirty="0" err="1"/>
              <a:t>ceo</a:t>
            </a:r>
            <a:r>
              <a:rPr lang="en-US" dirty="0" smtClean="0"/>
              <a:t> or another manager</a:t>
            </a:r>
          </a:p>
          <a:p>
            <a:pPr lvl="2"/>
            <a:r>
              <a:rPr lang="en-US" dirty="0" smtClean="0"/>
              <a:t>The only worker to report directly to the </a:t>
            </a:r>
            <a:r>
              <a:rPr lang="en-US" cap="small" dirty="0" err="1"/>
              <a:t>ceo</a:t>
            </a:r>
            <a:r>
              <a:rPr lang="en-US" dirty="0" smtClean="0"/>
              <a:t> is usually the </a:t>
            </a:r>
            <a:r>
              <a:rPr lang="en-US" cap="small" dirty="0" err="1"/>
              <a:t>ceo</a:t>
            </a:r>
            <a:r>
              <a:rPr lang="en-US" dirty="0" err="1" smtClean="0"/>
              <a:t>’s</a:t>
            </a:r>
            <a:r>
              <a:rPr lang="en-US" dirty="0" smtClean="0"/>
              <a:t> personal administrative assistant</a:t>
            </a:r>
          </a:p>
          <a:p>
            <a:pPr lvl="1"/>
            <a:r>
              <a:rPr lang="en-US" dirty="0" smtClean="0"/>
              <a:t>This creates a hierarchy within the company</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3792093721"/>
      </p:ext>
    </p:extLst>
  </p:cSld>
  <p:clrMapOvr>
    <a:masterClrMapping/>
  </p:clrMapOvr>
  <mc:AlternateContent xmlns:mc="http://schemas.openxmlformats.org/markup-compatibility/2006">
    <mc:Choice xmlns:p14="http://schemas.microsoft.com/office/powerpoint/2010/main" Requires="p14">
      <p:transition spd="slow" p14:dur="2000" advTm="95966"/>
    </mc:Choice>
    <mc:Fallback>
      <p:transition spd="slow" advTm="95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Queries from a corporate </a:t>
            </a:r>
            <a:r>
              <a:rPr lang="en-US" cap="small" dirty="0" err="1"/>
              <a:t>ceo</a:t>
            </a:r>
            <a:endParaRPr lang="en-CA" dirty="0"/>
          </a:p>
        </p:txBody>
      </p:sp>
      <p:sp>
        <p:nvSpPr>
          <p:cNvPr id="3" name="Content Placeholder 2"/>
          <p:cNvSpPr>
            <a:spLocks noGrp="1"/>
          </p:cNvSpPr>
          <p:nvPr>
            <p:ph idx="1"/>
          </p:nvPr>
        </p:nvSpPr>
        <p:spPr/>
        <p:txBody>
          <a:bodyPr>
            <a:normAutofit lnSpcReduction="10000"/>
          </a:bodyPr>
          <a:lstStyle/>
          <a:p>
            <a:r>
              <a:rPr lang="en-US" dirty="0" smtClean="0"/>
              <a:t>The </a:t>
            </a:r>
            <a:r>
              <a:rPr lang="en-US" cap="small" dirty="0" err="1" smtClean="0"/>
              <a:t>ceo</a:t>
            </a:r>
            <a:r>
              <a:rPr lang="en-US" dirty="0" smtClean="0"/>
              <a:t> may want to know how many employees are attending the Labor Day celebrations</a:t>
            </a:r>
          </a:p>
          <a:p>
            <a:pPr lvl="1"/>
            <a:r>
              <a:rPr lang="en-US" dirty="0" smtClean="0"/>
              <a:t>The </a:t>
            </a:r>
            <a:r>
              <a:rPr lang="en-US" cap="small" dirty="0" err="1"/>
              <a:t>ceo</a:t>
            </a:r>
            <a:r>
              <a:rPr lang="en-US" dirty="0"/>
              <a:t> </a:t>
            </a:r>
            <a:r>
              <a:rPr lang="en-US" dirty="0" smtClean="0"/>
              <a:t>asks:</a:t>
            </a:r>
          </a:p>
          <a:p>
            <a:pPr lvl="2"/>
            <a:r>
              <a:rPr lang="en-US" dirty="0" smtClean="0"/>
              <a:t>The </a:t>
            </a:r>
            <a:r>
              <a:rPr lang="en-US" cap="small" dirty="0" err="1" smtClean="0"/>
              <a:t>ceo</a:t>
            </a:r>
            <a:r>
              <a:rPr lang="en-US" dirty="0" err="1" smtClean="0"/>
              <a:t>’s</a:t>
            </a:r>
            <a:r>
              <a:rPr lang="en-US" dirty="0" smtClean="0"/>
              <a:t> personal administrative assistant if that person is going</a:t>
            </a:r>
            <a:endParaRPr lang="en-US" dirty="0"/>
          </a:p>
          <a:p>
            <a:pPr lvl="2"/>
            <a:r>
              <a:rPr lang="en-US" dirty="0" smtClean="0"/>
              <a:t>Each manager directly reporting to the </a:t>
            </a:r>
            <a:r>
              <a:rPr lang="en-US" cap="small" dirty="0" err="1"/>
              <a:t>ceo</a:t>
            </a:r>
            <a:r>
              <a:rPr lang="en-US" dirty="0" smtClean="0"/>
              <a:t> to relay how many employees under them will be attending</a:t>
            </a:r>
          </a:p>
          <a:p>
            <a:pPr lvl="1"/>
            <a:r>
              <a:rPr lang="en-US" dirty="0" smtClean="0"/>
              <a:t>Each manager in turn asks:</a:t>
            </a:r>
          </a:p>
          <a:p>
            <a:pPr lvl="2"/>
            <a:r>
              <a:rPr lang="en-US" dirty="0" smtClean="0"/>
              <a:t>Any workers reporting to them if they will be attending</a:t>
            </a:r>
          </a:p>
          <a:p>
            <a:pPr lvl="2"/>
            <a:r>
              <a:rPr lang="en-US" dirty="0" smtClean="0"/>
              <a:t>Each manager reporting directly to that person to relay how many employees under them will be attending</a:t>
            </a:r>
          </a:p>
          <a:p>
            <a:endParaRPr lang="en-US" dirty="0"/>
          </a:p>
          <a:p>
            <a:r>
              <a:rPr lang="en-US" dirty="0" smtClean="0"/>
              <a:t>Each manager will pass down this request, and when each worker has responded, each manager will pass that information back up</a:t>
            </a:r>
          </a:p>
          <a:p>
            <a:pPr lvl="1"/>
            <a:endParaRPr lang="en-US"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2191812037"/>
      </p:ext>
    </p:extLst>
  </p:cSld>
  <p:clrMapOvr>
    <a:masterClrMapping/>
  </p:clrMapOvr>
  <mc:AlternateContent xmlns:mc="http://schemas.openxmlformats.org/markup-compatibility/2006">
    <mc:Choice xmlns:p14="http://schemas.microsoft.com/office/powerpoint/2010/main" Requires="p14">
      <p:transition spd="slow" p14:dur="2000" advTm="79466"/>
    </mc:Choice>
    <mc:Fallback>
      <p:transition spd="slow" advTm="79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ouglas\Desktop\v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21" y="2237466"/>
            <a:ext cx="8563945" cy="289465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183490" y="4040193"/>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44" name="TextBox 43"/>
          <p:cNvSpPr txBox="1"/>
          <p:nvPr/>
        </p:nvSpPr>
        <p:spPr>
          <a:xfrm>
            <a:off x="299667" y="4291599"/>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45" name="TextBox 44"/>
          <p:cNvSpPr txBox="1"/>
          <p:nvPr/>
        </p:nvSpPr>
        <p:spPr>
          <a:xfrm>
            <a:off x="299175" y="4559672"/>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46" name="TextBox 45"/>
          <p:cNvSpPr txBox="1"/>
          <p:nvPr/>
        </p:nvSpPr>
        <p:spPr>
          <a:xfrm>
            <a:off x="298683" y="4699171"/>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47" name="TextBox 46"/>
          <p:cNvSpPr txBox="1"/>
          <p:nvPr/>
        </p:nvSpPr>
        <p:spPr>
          <a:xfrm>
            <a:off x="653038" y="4694409"/>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48" name="TextBox 47"/>
          <p:cNvSpPr txBox="1"/>
          <p:nvPr/>
        </p:nvSpPr>
        <p:spPr>
          <a:xfrm>
            <a:off x="653751" y="4431961"/>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49" name="TextBox 48"/>
          <p:cNvSpPr txBox="1"/>
          <p:nvPr/>
        </p:nvSpPr>
        <p:spPr>
          <a:xfrm>
            <a:off x="654464" y="4293325"/>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50" name="TextBox 49"/>
          <p:cNvSpPr txBox="1"/>
          <p:nvPr/>
        </p:nvSpPr>
        <p:spPr>
          <a:xfrm>
            <a:off x="506432" y="4045410"/>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51" name="TextBox 50"/>
          <p:cNvSpPr txBox="1"/>
          <p:nvPr/>
        </p:nvSpPr>
        <p:spPr>
          <a:xfrm>
            <a:off x="885788" y="3987998"/>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52" name="TextBox 51"/>
          <p:cNvSpPr txBox="1"/>
          <p:nvPr/>
        </p:nvSpPr>
        <p:spPr>
          <a:xfrm>
            <a:off x="1284619" y="4210239"/>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53" name="TextBox 52"/>
          <p:cNvSpPr txBox="1"/>
          <p:nvPr/>
        </p:nvSpPr>
        <p:spPr>
          <a:xfrm>
            <a:off x="1732137" y="3945140"/>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54" name="TextBox 53"/>
          <p:cNvSpPr txBox="1"/>
          <p:nvPr/>
        </p:nvSpPr>
        <p:spPr>
          <a:xfrm>
            <a:off x="2179655" y="3680041"/>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55" name="TextBox 54"/>
          <p:cNvSpPr txBox="1"/>
          <p:nvPr/>
        </p:nvSpPr>
        <p:spPr>
          <a:xfrm>
            <a:off x="1279291" y="3809738"/>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56" name="TextBox 55"/>
          <p:cNvSpPr txBox="1"/>
          <p:nvPr/>
        </p:nvSpPr>
        <p:spPr>
          <a:xfrm>
            <a:off x="535751" y="3408235"/>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58" name="TextBox 57"/>
          <p:cNvSpPr txBox="1"/>
          <p:nvPr/>
        </p:nvSpPr>
        <p:spPr>
          <a:xfrm>
            <a:off x="2642259" y="3945140"/>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60" name="TextBox 59"/>
          <p:cNvSpPr txBox="1"/>
          <p:nvPr/>
        </p:nvSpPr>
        <p:spPr>
          <a:xfrm>
            <a:off x="2634529" y="3807357"/>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61" name="TextBox 60"/>
          <p:cNvSpPr txBox="1"/>
          <p:nvPr/>
        </p:nvSpPr>
        <p:spPr>
          <a:xfrm>
            <a:off x="1732153" y="3811820"/>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62" name="TextBox 61"/>
          <p:cNvSpPr txBox="1"/>
          <p:nvPr/>
        </p:nvSpPr>
        <p:spPr>
          <a:xfrm>
            <a:off x="2179655" y="4077719"/>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63" name="TextBox 62"/>
          <p:cNvSpPr txBox="1"/>
          <p:nvPr/>
        </p:nvSpPr>
        <p:spPr>
          <a:xfrm>
            <a:off x="2494622" y="3451844"/>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64" name="TextBox 63"/>
          <p:cNvSpPr txBox="1"/>
          <p:nvPr/>
        </p:nvSpPr>
        <p:spPr>
          <a:xfrm>
            <a:off x="2030921" y="3442488"/>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66" name="TextBox 65"/>
          <p:cNvSpPr txBox="1"/>
          <p:nvPr/>
        </p:nvSpPr>
        <p:spPr>
          <a:xfrm>
            <a:off x="2949441" y="3403280"/>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67" name="TextBox 66"/>
          <p:cNvSpPr txBox="1"/>
          <p:nvPr/>
        </p:nvSpPr>
        <p:spPr>
          <a:xfrm>
            <a:off x="3404260" y="3409479"/>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68" name="TextBox 67"/>
          <p:cNvSpPr txBox="1"/>
          <p:nvPr/>
        </p:nvSpPr>
        <p:spPr>
          <a:xfrm>
            <a:off x="3859079" y="3415678"/>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70" name="TextBox 69"/>
          <p:cNvSpPr txBox="1"/>
          <p:nvPr/>
        </p:nvSpPr>
        <p:spPr>
          <a:xfrm>
            <a:off x="4749669" y="3406647"/>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71" name="TextBox 70"/>
          <p:cNvSpPr txBox="1"/>
          <p:nvPr/>
        </p:nvSpPr>
        <p:spPr>
          <a:xfrm>
            <a:off x="3542374" y="3669024"/>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72" name="TextBox 71"/>
          <p:cNvSpPr txBox="1"/>
          <p:nvPr/>
        </p:nvSpPr>
        <p:spPr>
          <a:xfrm>
            <a:off x="3542390" y="3940474"/>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73" name="TextBox 72"/>
          <p:cNvSpPr txBox="1"/>
          <p:nvPr/>
        </p:nvSpPr>
        <p:spPr>
          <a:xfrm>
            <a:off x="3542406" y="4080969"/>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74" name="TextBox 73"/>
          <p:cNvSpPr txBox="1"/>
          <p:nvPr/>
        </p:nvSpPr>
        <p:spPr>
          <a:xfrm>
            <a:off x="3986723" y="4078634"/>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75" name="TextBox 74"/>
          <p:cNvSpPr txBox="1"/>
          <p:nvPr/>
        </p:nvSpPr>
        <p:spPr>
          <a:xfrm>
            <a:off x="4435802" y="3945344"/>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76" name="TextBox 75"/>
          <p:cNvSpPr txBox="1"/>
          <p:nvPr/>
        </p:nvSpPr>
        <p:spPr>
          <a:xfrm>
            <a:off x="4432491" y="3812054"/>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77" name="TextBox 76"/>
          <p:cNvSpPr txBox="1"/>
          <p:nvPr/>
        </p:nvSpPr>
        <p:spPr>
          <a:xfrm>
            <a:off x="4429180" y="3678764"/>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78" name="TextBox 77"/>
          <p:cNvSpPr txBox="1"/>
          <p:nvPr/>
        </p:nvSpPr>
        <p:spPr>
          <a:xfrm>
            <a:off x="4306819" y="3412138"/>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83" name="TextBox 82"/>
          <p:cNvSpPr txBox="1"/>
          <p:nvPr/>
        </p:nvSpPr>
        <p:spPr>
          <a:xfrm>
            <a:off x="5212637" y="3403280"/>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84" name="TextBox 83"/>
          <p:cNvSpPr txBox="1"/>
          <p:nvPr/>
        </p:nvSpPr>
        <p:spPr>
          <a:xfrm>
            <a:off x="5342195" y="3666641"/>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85" name="TextBox 84"/>
          <p:cNvSpPr txBox="1"/>
          <p:nvPr/>
        </p:nvSpPr>
        <p:spPr>
          <a:xfrm>
            <a:off x="5781348" y="3944291"/>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86" name="TextBox 85"/>
          <p:cNvSpPr txBox="1"/>
          <p:nvPr/>
        </p:nvSpPr>
        <p:spPr>
          <a:xfrm>
            <a:off x="6310998" y="4059999"/>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87" name="TextBox 86"/>
          <p:cNvSpPr txBox="1"/>
          <p:nvPr/>
        </p:nvSpPr>
        <p:spPr>
          <a:xfrm>
            <a:off x="6759677" y="4056632"/>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88" name="TextBox 87"/>
          <p:cNvSpPr txBox="1"/>
          <p:nvPr/>
        </p:nvSpPr>
        <p:spPr>
          <a:xfrm>
            <a:off x="7217882" y="4038976"/>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89" name="TextBox 88"/>
          <p:cNvSpPr txBox="1"/>
          <p:nvPr/>
        </p:nvSpPr>
        <p:spPr>
          <a:xfrm>
            <a:off x="7680850" y="4049898"/>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96" name="TextBox 95"/>
          <p:cNvSpPr txBox="1"/>
          <p:nvPr/>
        </p:nvSpPr>
        <p:spPr>
          <a:xfrm>
            <a:off x="6459248" y="4308469"/>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97" name="TextBox 96"/>
          <p:cNvSpPr txBox="1"/>
          <p:nvPr/>
        </p:nvSpPr>
        <p:spPr>
          <a:xfrm>
            <a:off x="6454469" y="4441817"/>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98" name="TextBox 97"/>
          <p:cNvSpPr txBox="1"/>
          <p:nvPr/>
        </p:nvSpPr>
        <p:spPr>
          <a:xfrm>
            <a:off x="6463979" y="4575165"/>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99" name="TextBox 98"/>
          <p:cNvSpPr txBox="1"/>
          <p:nvPr/>
        </p:nvSpPr>
        <p:spPr>
          <a:xfrm>
            <a:off x="6463963" y="4708513"/>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101" name="TextBox 100"/>
          <p:cNvSpPr txBox="1"/>
          <p:nvPr/>
        </p:nvSpPr>
        <p:spPr>
          <a:xfrm>
            <a:off x="6902175" y="4317963"/>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102" name="TextBox 101"/>
          <p:cNvSpPr txBox="1"/>
          <p:nvPr/>
        </p:nvSpPr>
        <p:spPr>
          <a:xfrm>
            <a:off x="6911685" y="4451311"/>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103" name="TextBox 102"/>
          <p:cNvSpPr txBox="1"/>
          <p:nvPr/>
        </p:nvSpPr>
        <p:spPr>
          <a:xfrm>
            <a:off x="6911669" y="4584659"/>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104" name="TextBox 103"/>
          <p:cNvSpPr txBox="1"/>
          <p:nvPr/>
        </p:nvSpPr>
        <p:spPr>
          <a:xfrm>
            <a:off x="6911653" y="4718007"/>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113" name="TextBox 112"/>
          <p:cNvSpPr txBox="1"/>
          <p:nvPr/>
        </p:nvSpPr>
        <p:spPr>
          <a:xfrm>
            <a:off x="6769363" y="3422650"/>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2" name="Title 1"/>
          <p:cNvSpPr>
            <a:spLocks noGrp="1"/>
          </p:cNvSpPr>
          <p:nvPr>
            <p:ph type="title"/>
          </p:nvPr>
        </p:nvSpPr>
        <p:spPr/>
        <p:txBody>
          <a:bodyPr/>
          <a:lstStyle/>
          <a:p>
            <a:r>
              <a:rPr lang="en-US" dirty="0"/>
              <a:t>Queries from a corporate </a:t>
            </a:r>
            <a:r>
              <a:rPr lang="en-US" cap="small" dirty="0" err="1"/>
              <a:t>ceo</a:t>
            </a:r>
            <a:endParaRPr lang="en-CA" dirty="0"/>
          </a:p>
        </p:txBody>
      </p:sp>
      <p:grpSp>
        <p:nvGrpSpPr>
          <p:cNvPr id="79" name="Group 78"/>
          <p:cNvGrpSpPr/>
          <p:nvPr/>
        </p:nvGrpSpPr>
        <p:grpSpPr>
          <a:xfrm>
            <a:off x="2068328" y="2746491"/>
            <a:ext cx="6228132" cy="406277"/>
            <a:chOff x="2068328" y="2746491"/>
            <a:chExt cx="6228132" cy="406277"/>
          </a:xfrm>
        </p:grpSpPr>
        <p:sp>
          <p:nvSpPr>
            <p:cNvPr id="5" name="TextBox 4"/>
            <p:cNvSpPr txBox="1"/>
            <p:nvPr/>
          </p:nvSpPr>
          <p:spPr>
            <a:xfrm>
              <a:off x="2068328" y="2746503"/>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7" name="TextBox 6"/>
            <p:cNvSpPr txBox="1"/>
            <p:nvPr/>
          </p:nvSpPr>
          <p:spPr>
            <a:xfrm>
              <a:off x="4408814" y="2746499"/>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8" name="TextBox 7"/>
            <p:cNvSpPr txBox="1"/>
            <p:nvPr/>
          </p:nvSpPr>
          <p:spPr>
            <a:xfrm>
              <a:off x="5976394" y="2746495"/>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9" name="TextBox 8"/>
            <p:cNvSpPr txBox="1"/>
            <p:nvPr/>
          </p:nvSpPr>
          <p:spPr>
            <a:xfrm>
              <a:off x="8001186" y="2746491"/>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grpSp>
      <p:grpSp>
        <p:nvGrpSpPr>
          <p:cNvPr id="80" name="Group 79"/>
          <p:cNvGrpSpPr/>
          <p:nvPr/>
        </p:nvGrpSpPr>
        <p:grpSpPr>
          <a:xfrm>
            <a:off x="743500" y="3429664"/>
            <a:ext cx="7870562" cy="458261"/>
            <a:chOff x="743500" y="3429664"/>
            <a:chExt cx="7870562" cy="458261"/>
          </a:xfrm>
        </p:grpSpPr>
        <p:sp>
          <p:nvSpPr>
            <p:cNvPr id="11" name="TextBox 10"/>
            <p:cNvSpPr txBox="1"/>
            <p:nvPr/>
          </p:nvSpPr>
          <p:spPr>
            <a:xfrm>
              <a:off x="743500" y="3481660"/>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13" name="TextBox 12"/>
            <p:cNvSpPr txBox="1"/>
            <p:nvPr/>
          </p:nvSpPr>
          <p:spPr>
            <a:xfrm>
              <a:off x="1330789" y="3477946"/>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14" name="TextBox 13"/>
            <p:cNvSpPr txBox="1"/>
            <p:nvPr/>
          </p:nvSpPr>
          <p:spPr>
            <a:xfrm>
              <a:off x="1806568" y="3474232"/>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15" name="TextBox 14"/>
            <p:cNvSpPr txBox="1"/>
            <p:nvPr/>
          </p:nvSpPr>
          <p:spPr>
            <a:xfrm>
              <a:off x="2260045" y="3470518"/>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16" name="TextBox 15"/>
            <p:cNvSpPr txBox="1"/>
            <p:nvPr/>
          </p:nvSpPr>
          <p:spPr>
            <a:xfrm>
              <a:off x="2702371" y="3466804"/>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18" name="TextBox 17"/>
            <p:cNvSpPr txBox="1"/>
            <p:nvPr/>
          </p:nvSpPr>
          <p:spPr>
            <a:xfrm>
              <a:off x="3598174" y="3459376"/>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19" name="TextBox 18"/>
            <p:cNvSpPr txBox="1"/>
            <p:nvPr/>
          </p:nvSpPr>
          <p:spPr>
            <a:xfrm>
              <a:off x="4062802" y="3455662"/>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20" name="TextBox 19"/>
            <p:cNvSpPr txBox="1"/>
            <p:nvPr/>
          </p:nvSpPr>
          <p:spPr>
            <a:xfrm>
              <a:off x="4516279" y="3451948"/>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22" name="TextBox 21"/>
            <p:cNvSpPr txBox="1"/>
            <p:nvPr/>
          </p:nvSpPr>
          <p:spPr>
            <a:xfrm>
              <a:off x="5412082" y="3444520"/>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23" name="TextBox 22"/>
            <p:cNvSpPr txBox="1"/>
            <p:nvPr/>
          </p:nvSpPr>
          <p:spPr>
            <a:xfrm>
              <a:off x="5854408" y="3440806"/>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25" name="TextBox 24"/>
            <p:cNvSpPr txBox="1"/>
            <p:nvPr/>
          </p:nvSpPr>
          <p:spPr>
            <a:xfrm>
              <a:off x="6973231" y="3433378"/>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26" name="TextBox 25"/>
            <p:cNvSpPr txBox="1"/>
            <p:nvPr/>
          </p:nvSpPr>
          <p:spPr>
            <a:xfrm>
              <a:off x="8318788" y="3429664"/>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grpSp>
      <p:grpSp>
        <p:nvGrpSpPr>
          <p:cNvPr id="82" name="Group 81"/>
          <p:cNvGrpSpPr/>
          <p:nvPr/>
        </p:nvGrpSpPr>
        <p:grpSpPr>
          <a:xfrm>
            <a:off x="338350" y="4068931"/>
            <a:ext cx="8285412" cy="428585"/>
            <a:chOff x="338350" y="4068931"/>
            <a:chExt cx="8285412" cy="428585"/>
          </a:xfrm>
        </p:grpSpPr>
        <p:sp>
          <p:nvSpPr>
            <p:cNvPr id="29" name="TextBox 28"/>
            <p:cNvSpPr txBox="1"/>
            <p:nvPr/>
          </p:nvSpPr>
          <p:spPr>
            <a:xfrm>
              <a:off x="338350" y="4091251"/>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30" name="TextBox 29"/>
            <p:cNvSpPr txBox="1"/>
            <p:nvPr/>
          </p:nvSpPr>
          <p:spPr>
            <a:xfrm>
              <a:off x="724921" y="4087537"/>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31" name="TextBox 30"/>
            <p:cNvSpPr txBox="1"/>
            <p:nvPr/>
          </p:nvSpPr>
          <p:spPr>
            <a:xfrm>
              <a:off x="6530878" y="4083823"/>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32" name="TextBox 31"/>
            <p:cNvSpPr txBox="1"/>
            <p:nvPr/>
          </p:nvSpPr>
          <p:spPr>
            <a:xfrm>
              <a:off x="6963554" y="4080100"/>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34" name="TextBox 33"/>
            <p:cNvSpPr txBox="1"/>
            <p:nvPr/>
          </p:nvSpPr>
          <p:spPr>
            <a:xfrm>
              <a:off x="7873510" y="4072654"/>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sp>
          <p:nvSpPr>
            <p:cNvPr id="35" name="TextBox 34"/>
            <p:cNvSpPr txBox="1"/>
            <p:nvPr/>
          </p:nvSpPr>
          <p:spPr>
            <a:xfrm>
              <a:off x="8328488" y="4068931"/>
              <a:ext cx="295274" cy="406265"/>
            </a:xfrm>
            <a:prstGeom prst="rect">
              <a:avLst/>
            </a:prstGeom>
            <a:noFill/>
          </p:spPr>
          <p:txBody>
            <a:bodyPr wrap="none" rtlCol="0">
              <a:spAutoFit/>
            </a:bodyPr>
            <a:lstStyle/>
            <a:p>
              <a:r>
                <a:rPr lang="en-US" dirty="0" smtClean="0">
                  <a:solidFill>
                    <a:srgbClr val="FF0000"/>
                  </a:solidFill>
                  <a:latin typeface="Georgia" panose="02040502050405020303" pitchFamily="18" charset="0"/>
                </a:rPr>
                <a:t>?</a:t>
              </a:r>
              <a:endParaRPr lang="en-CA" dirty="0">
                <a:solidFill>
                  <a:srgbClr val="FF0000"/>
                </a:solidFill>
                <a:latin typeface="Georgia" panose="02040502050405020303" pitchFamily="18" charset="0"/>
              </a:endParaRPr>
            </a:p>
          </p:txBody>
        </p:sp>
      </p:grpSp>
      <p:sp>
        <p:nvSpPr>
          <p:cNvPr id="57" name="TextBox 56"/>
          <p:cNvSpPr txBox="1"/>
          <p:nvPr/>
        </p:nvSpPr>
        <p:spPr>
          <a:xfrm>
            <a:off x="1764157" y="2781043"/>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90" name="TextBox 89"/>
          <p:cNvSpPr txBox="1"/>
          <p:nvPr/>
        </p:nvSpPr>
        <p:spPr>
          <a:xfrm>
            <a:off x="8143818" y="4056057"/>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91" name="TextBox 90"/>
          <p:cNvSpPr txBox="1"/>
          <p:nvPr/>
        </p:nvSpPr>
        <p:spPr>
          <a:xfrm>
            <a:off x="8582971" y="4038401"/>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92" name="TextBox 91"/>
          <p:cNvSpPr txBox="1"/>
          <p:nvPr/>
        </p:nvSpPr>
        <p:spPr>
          <a:xfrm>
            <a:off x="8120001" y="2727263"/>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93" name="TextBox 92"/>
          <p:cNvSpPr txBox="1"/>
          <p:nvPr/>
        </p:nvSpPr>
        <p:spPr>
          <a:xfrm>
            <a:off x="5740881" y="2717913"/>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94" name="TextBox 93"/>
          <p:cNvSpPr txBox="1"/>
          <p:nvPr/>
        </p:nvSpPr>
        <p:spPr>
          <a:xfrm>
            <a:off x="7752377" y="2736965"/>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95" name="TextBox 94"/>
          <p:cNvSpPr txBox="1"/>
          <p:nvPr/>
        </p:nvSpPr>
        <p:spPr>
          <a:xfrm>
            <a:off x="4127062" y="2716442"/>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100" name="TextBox 99"/>
          <p:cNvSpPr txBox="1"/>
          <p:nvPr/>
        </p:nvSpPr>
        <p:spPr>
          <a:xfrm>
            <a:off x="6463947" y="4841861"/>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105" name="TextBox 104"/>
          <p:cNvSpPr txBox="1"/>
          <p:nvPr/>
        </p:nvSpPr>
        <p:spPr>
          <a:xfrm>
            <a:off x="7797603" y="4313184"/>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106" name="TextBox 105"/>
          <p:cNvSpPr txBox="1"/>
          <p:nvPr/>
        </p:nvSpPr>
        <p:spPr>
          <a:xfrm>
            <a:off x="7807113" y="4446532"/>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107" name="TextBox 106"/>
          <p:cNvSpPr txBox="1"/>
          <p:nvPr/>
        </p:nvSpPr>
        <p:spPr>
          <a:xfrm>
            <a:off x="7807097" y="4579880"/>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108" name="TextBox 107"/>
          <p:cNvSpPr txBox="1"/>
          <p:nvPr/>
        </p:nvSpPr>
        <p:spPr>
          <a:xfrm>
            <a:off x="7807081" y="4713228"/>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109" name="TextBox 108"/>
          <p:cNvSpPr txBox="1"/>
          <p:nvPr/>
        </p:nvSpPr>
        <p:spPr>
          <a:xfrm>
            <a:off x="8250072" y="4308405"/>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110" name="TextBox 109"/>
          <p:cNvSpPr txBox="1"/>
          <p:nvPr/>
        </p:nvSpPr>
        <p:spPr>
          <a:xfrm>
            <a:off x="8259582" y="4441753"/>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sp>
        <p:nvSpPr>
          <p:cNvPr id="114" name="TextBox 113"/>
          <p:cNvSpPr txBox="1"/>
          <p:nvPr/>
        </p:nvSpPr>
        <p:spPr>
          <a:xfrm>
            <a:off x="8579277" y="3408235"/>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grpSp>
        <p:nvGrpSpPr>
          <p:cNvPr id="115" name="Group 114"/>
          <p:cNvGrpSpPr/>
          <p:nvPr/>
        </p:nvGrpSpPr>
        <p:grpSpPr>
          <a:xfrm>
            <a:off x="260605" y="3887188"/>
            <a:ext cx="8301442" cy="406389"/>
            <a:chOff x="338350" y="4046766"/>
            <a:chExt cx="8301442" cy="406389"/>
          </a:xfrm>
        </p:grpSpPr>
        <p:sp>
          <p:nvSpPr>
            <p:cNvPr id="116" name="TextBox 115"/>
            <p:cNvSpPr txBox="1"/>
            <p:nvPr/>
          </p:nvSpPr>
          <p:spPr>
            <a:xfrm>
              <a:off x="338350" y="4053155"/>
              <a:ext cx="314510"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4</a:t>
              </a:r>
              <a:endParaRPr lang="en-CA" dirty="0">
                <a:solidFill>
                  <a:srgbClr val="0070C0"/>
                </a:solidFill>
                <a:latin typeface="Georgia" panose="02040502050405020303" pitchFamily="18" charset="0"/>
              </a:endParaRPr>
            </a:p>
          </p:txBody>
        </p:sp>
        <p:sp>
          <p:nvSpPr>
            <p:cNvPr id="117" name="TextBox 116"/>
            <p:cNvSpPr txBox="1"/>
            <p:nvPr/>
          </p:nvSpPr>
          <p:spPr>
            <a:xfrm>
              <a:off x="717778" y="4054203"/>
              <a:ext cx="314510"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4</a:t>
              </a:r>
              <a:endParaRPr lang="en-CA" dirty="0">
                <a:solidFill>
                  <a:srgbClr val="0070C0"/>
                </a:solidFill>
                <a:latin typeface="Georgia" panose="02040502050405020303" pitchFamily="18" charset="0"/>
              </a:endParaRPr>
            </a:p>
          </p:txBody>
        </p:sp>
        <p:sp>
          <p:nvSpPr>
            <p:cNvPr id="118" name="TextBox 117"/>
            <p:cNvSpPr txBox="1"/>
            <p:nvPr/>
          </p:nvSpPr>
          <p:spPr>
            <a:xfrm>
              <a:off x="6530878" y="4083823"/>
              <a:ext cx="314510"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6</a:t>
              </a:r>
              <a:endParaRPr lang="en-CA" dirty="0">
                <a:solidFill>
                  <a:srgbClr val="0070C0"/>
                </a:solidFill>
                <a:latin typeface="Georgia" panose="02040502050405020303" pitchFamily="18" charset="0"/>
              </a:endParaRPr>
            </a:p>
          </p:txBody>
        </p:sp>
        <p:sp>
          <p:nvSpPr>
            <p:cNvPr id="119" name="TextBox 118"/>
            <p:cNvSpPr txBox="1"/>
            <p:nvPr/>
          </p:nvSpPr>
          <p:spPr>
            <a:xfrm>
              <a:off x="6963554" y="4046766"/>
              <a:ext cx="306494"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5</a:t>
              </a:r>
              <a:endParaRPr lang="en-CA" dirty="0">
                <a:solidFill>
                  <a:srgbClr val="0070C0"/>
                </a:solidFill>
                <a:latin typeface="Georgia" panose="02040502050405020303" pitchFamily="18" charset="0"/>
              </a:endParaRPr>
            </a:p>
          </p:txBody>
        </p:sp>
        <p:sp>
          <p:nvSpPr>
            <p:cNvPr id="121" name="TextBox 120"/>
            <p:cNvSpPr txBox="1"/>
            <p:nvPr/>
          </p:nvSpPr>
          <p:spPr>
            <a:xfrm>
              <a:off x="7871129" y="4048844"/>
              <a:ext cx="314510"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5</a:t>
              </a:r>
              <a:endParaRPr lang="en-CA" dirty="0">
                <a:solidFill>
                  <a:srgbClr val="0070C0"/>
                </a:solidFill>
                <a:latin typeface="Georgia" panose="02040502050405020303" pitchFamily="18" charset="0"/>
              </a:endParaRPr>
            </a:p>
          </p:txBody>
        </p:sp>
        <p:sp>
          <p:nvSpPr>
            <p:cNvPr id="122" name="TextBox 121"/>
            <p:cNvSpPr txBox="1"/>
            <p:nvPr/>
          </p:nvSpPr>
          <p:spPr>
            <a:xfrm>
              <a:off x="8328488" y="4049883"/>
              <a:ext cx="311304"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3</a:t>
              </a:r>
              <a:endParaRPr lang="en-CA" dirty="0">
                <a:solidFill>
                  <a:srgbClr val="0070C0"/>
                </a:solidFill>
                <a:latin typeface="Georgia" panose="02040502050405020303" pitchFamily="18" charset="0"/>
              </a:endParaRPr>
            </a:p>
          </p:txBody>
        </p:sp>
      </p:grpSp>
      <p:grpSp>
        <p:nvGrpSpPr>
          <p:cNvPr id="125" name="Group 124"/>
          <p:cNvGrpSpPr/>
          <p:nvPr/>
        </p:nvGrpSpPr>
        <p:grpSpPr>
          <a:xfrm>
            <a:off x="619907" y="3255482"/>
            <a:ext cx="7927122" cy="402666"/>
            <a:chOff x="706176" y="3448326"/>
            <a:chExt cx="7927122" cy="402666"/>
          </a:xfrm>
        </p:grpSpPr>
        <p:sp>
          <p:nvSpPr>
            <p:cNvPr id="126" name="TextBox 125"/>
            <p:cNvSpPr txBox="1"/>
            <p:nvPr/>
          </p:nvSpPr>
          <p:spPr>
            <a:xfrm>
              <a:off x="706176" y="3481660"/>
              <a:ext cx="425116"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10</a:t>
              </a:r>
              <a:endParaRPr lang="en-CA" dirty="0">
                <a:solidFill>
                  <a:srgbClr val="0070C0"/>
                </a:solidFill>
                <a:latin typeface="Georgia" panose="02040502050405020303" pitchFamily="18" charset="0"/>
              </a:endParaRPr>
            </a:p>
          </p:txBody>
        </p:sp>
        <p:sp>
          <p:nvSpPr>
            <p:cNvPr id="127" name="TextBox 126"/>
            <p:cNvSpPr txBox="1"/>
            <p:nvPr/>
          </p:nvSpPr>
          <p:spPr>
            <a:xfrm>
              <a:off x="1330789" y="3477946"/>
              <a:ext cx="312906"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2</a:t>
              </a:r>
              <a:endParaRPr lang="en-CA" dirty="0">
                <a:solidFill>
                  <a:srgbClr val="0070C0"/>
                </a:solidFill>
                <a:latin typeface="Georgia" panose="02040502050405020303" pitchFamily="18" charset="0"/>
              </a:endParaRPr>
            </a:p>
          </p:txBody>
        </p:sp>
        <p:sp>
          <p:nvSpPr>
            <p:cNvPr id="128" name="TextBox 127"/>
            <p:cNvSpPr txBox="1"/>
            <p:nvPr/>
          </p:nvSpPr>
          <p:spPr>
            <a:xfrm>
              <a:off x="1806568" y="3474232"/>
              <a:ext cx="312906"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2</a:t>
              </a:r>
              <a:endParaRPr lang="en-CA" dirty="0">
                <a:solidFill>
                  <a:srgbClr val="0070C0"/>
                </a:solidFill>
                <a:latin typeface="Georgia" panose="02040502050405020303" pitchFamily="18" charset="0"/>
              </a:endParaRPr>
            </a:p>
          </p:txBody>
        </p:sp>
        <p:sp>
          <p:nvSpPr>
            <p:cNvPr id="129" name="TextBox 128"/>
            <p:cNvSpPr txBox="1"/>
            <p:nvPr/>
          </p:nvSpPr>
          <p:spPr>
            <a:xfrm>
              <a:off x="2260045" y="3470518"/>
              <a:ext cx="311304"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3</a:t>
              </a:r>
              <a:endParaRPr lang="en-CA" dirty="0">
                <a:solidFill>
                  <a:srgbClr val="0070C0"/>
                </a:solidFill>
                <a:latin typeface="Georgia" panose="02040502050405020303" pitchFamily="18" charset="0"/>
              </a:endParaRPr>
            </a:p>
          </p:txBody>
        </p:sp>
        <p:sp>
          <p:nvSpPr>
            <p:cNvPr id="130" name="TextBox 129"/>
            <p:cNvSpPr txBox="1"/>
            <p:nvPr/>
          </p:nvSpPr>
          <p:spPr>
            <a:xfrm>
              <a:off x="2702371" y="3466804"/>
              <a:ext cx="311304"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3</a:t>
              </a:r>
              <a:endParaRPr lang="en-CA" dirty="0">
                <a:solidFill>
                  <a:srgbClr val="0070C0"/>
                </a:solidFill>
                <a:latin typeface="Georgia" panose="02040502050405020303" pitchFamily="18" charset="0"/>
              </a:endParaRPr>
            </a:p>
          </p:txBody>
        </p:sp>
        <p:sp>
          <p:nvSpPr>
            <p:cNvPr id="131" name="TextBox 130"/>
            <p:cNvSpPr txBox="1"/>
            <p:nvPr/>
          </p:nvSpPr>
          <p:spPr>
            <a:xfrm>
              <a:off x="3598174" y="3459376"/>
              <a:ext cx="314510"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4</a:t>
              </a:r>
              <a:endParaRPr lang="en-CA" dirty="0">
                <a:solidFill>
                  <a:srgbClr val="0070C0"/>
                </a:solidFill>
                <a:latin typeface="Georgia" panose="02040502050405020303" pitchFamily="18" charset="0"/>
              </a:endParaRPr>
            </a:p>
          </p:txBody>
        </p:sp>
        <p:sp>
          <p:nvSpPr>
            <p:cNvPr id="132" name="TextBox 131"/>
            <p:cNvSpPr txBox="1"/>
            <p:nvPr/>
          </p:nvSpPr>
          <p:spPr>
            <a:xfrm>
              <a:off x="4062802" y="3455662"/>
              <a:ext cx="312906"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2</a:t>
              </a:r>
              <a:endParaRPr lang="en-CA" dirty="0">
                <a:solidFill>
                  <a:srgbClr val="0070C0"/>
                </a:solidFill>
                <a:latin typeface="Georgia" panose="02040502050405020303" pitchFamily="18" charset="0"/>
              </a:endParaRPr>
            </a:p>
          </p:txBody>
        </p:sp>
        <p:sp>
          <p:nvSpPr>
            <p:cNvPr id="133" name="TextBox 132"/>
            <p:cNvSpPr txBox="1"/>
            <p:nvPr/>
          </p:nvSpPr>
          <p:spPr>
            <a:xfrm>
              <a:off x="4516279" y="3451948"/>
              <a:ext cx="314510"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4</a:t>
              </a:r>
              <a:endParaRPr lang="en-CA" dirty="0">
                <a:solidFill>
                  <a:srgbClr val="0070C0"/>
                </a:solidFill>
                <a:latin typeface="Georgia" panose="02040502050405020303" pitchFamily="18" charset="0"/>
              </a:endParaRPr>
            </a:p>
          </p:txBody>
        </p:sp>
        <p:sp>
          <p:nvSpPr>
            <p:cNvPr id="135" name="TextBox 134"/>
            <p:cNvSpPr txBox="1"/>
            <p:nvPr/>
          </p:nvSpPr>
          <p:spPr>
            <a:xfrm>
              <a:off x="5412082" y="3453851"/>
              <a:ext cx="312906"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2</a:t>
              </a:r>
              <a:endParaRPr lang="en-CA" dirty="0">
                <a:solidFill>
                  <a:srgbClr val="0070C0"/>
                </a:solidFill>
                <a:latin typeface="Georgia" panose="02040502050405020303" pitchFamily="18" charset="0"/>
              </a:endParaRPr>
            </a:p>
          </p:txBody>
        </p:sp>
        <p:sp>
          <p:nvSpPr>
            <p:cNvPr id="136" name="TextBox 135"/>
            <p:cNvSpPr txBox="1"/>
            <p:nvPr/>
          </p:nvSpPr>
          <p:spPr>
            <a:xfrm>
              <a:off x="5854408" y="3450137"/>
              <a:ext cx="284052"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1</a:t>
              </a:r>
              <a:endParaRPr lang="en-CA" dirty="0">
                <a:solidFill>
                  <a:srgbClr val="0070C0"/>
                </a:solidFill>
                <a:latin typeface="Georgia" panose="02040502050405020303" pitchFamily="18" charset="0"/>
              </a:endParaRPr>
            </a:p>
          </p:txBody>
        </p:sp>
        <p:sp>
          <p:nvSpPr>
            <p:cNvPr id="137" name="TextBox 136"/>
            <p:cNvSpPr txBox="1"/>
            <p:nvPr/>
          </p:nvSpPr>
          <p:spPr>
            <a:xfrm>
              <a:off x="6973231" y="3452040"/>
              <a:ext cx="410690"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13</a:t>
              </a:r>
              <a:endParaRPr lang="en-CA" dirty="0">
                <a:solidFill>
                  <a:srgbClr val="0070C0"/>
                </a:solidFill>
                <a:latin typeface="Georgia" panose="02040502050405020303" pitchFamily="18" charset="0"/>
              </a:endParaRPr>
            </a:p>
          </p:txBody>
        </p:sp>
        <p:sp>
          <p:nvSpPr>
            <p:cNvPr id="138" name="TextBox 137"/>
            <p:cNvSpPr txBox="1"/>
            <p:nvPr/>
          </p:nvSpPr>
          <p:spPr>
            <a:xfrm>
              <a:off x="8318788" y="3448326"/>
              <a:ext cx="314510"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9</a:t>
              </a:r>
              <a:endParaRPr lang="en-CA" dirty="0">
                <a:solidFill>
                  <a:srgbClr val="0070C0"/>
                </a:solidFill>
                <a:latin typeface="Georgia" panose="02040502050405020303" pitchFamily="18" charset="0"/>
              </a:endParaRPr>
            </a:p>
          </p:txBody>
        </p:sp>
      </p:grpSp>
      <p:grpSp>
        <p:nvGrpSpPr>
          <p:cNvPr id="139" name="Group 138"/>
          <p:cNvGrpSpPr/>
          <p:nvPr/>
        </p:nvGrpSpPr>
        <p:grpSpPr>
          <a:xfrm>
            <a:off x="1846204" y="2585807"/>
            <a:ext cx="6372402" cy="388006"/>
            <a:chOff x="2068328" y="2746491"/>
            <a:chExt cx="6372402" cy="388006"/>
          </a:xfrm>
        </p:grpSpPr>
        <p:sp>
          <p:nvSpPr>
            <p:cNvPr id="140" name="TextBox 139"/>
            <p:cNvSpPr txBox="1"/>
            <p:nvPr/>
          </p:nvSpPr>
          <p:spPr>
            <a:xfrm>
              <a:off x="2068328" y="2765165"/>
              <a:ext cx="441146"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22</a:t>
              </a:r>
              <a:endParaRPr lang="en-CA" dirty="0">
                <a:solidFill>
                  <a:srgbClr val="0070C0"/>
                </a:solidFill>
                <a:latin typeface="Georgia" panose="02040502050405020303" pitchFamily="18" charset="0"/>
              </a:endParaRPr>
            </a:p>
          </p:txBody>
        </p:sp>
        <p:sp>
          <p:nvSpPr>
            <p:cNvPr id="141" name="TextBox 140"/>
            <p:cNvSpPr txBox="1"/>
            <p:nvPr/>
          </p:nvSpPr>
          <p:spPr>
            <a:xfrm>
              <a:off x="4408814" y="2765161"/>
              <a:ext cx="412292"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12</a:t>
              </a:r>
              <a:endParaRPr lang="en-CA" dirty="0">
                <a:solidFill>
                  <a:srgbClr val="0070C0"/>
                </a:solidFill>
                <a:latin typeface="Georgia" panose="02040502050405020303" pitchFamily="18" charset="0"/>
              </a:endParaRPr>
            </a:p>
          </p:txBody>
        </p:sp>
        <p:sp>
          <p:nvSpPr>
            <p:cNvPr id="142" name="TextBox 141"/>
            <p:cNvSpPr txBox="1"/>
            <p:nvPr/>
          </p:nvSpPr>
          <p:spPr>
            <a:xfrm>
              <a:off x="5976394" y="2755826"/>
              <a:ext cx="314510"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4</a:t>
              </a:r>
              <a:endParaRPr lang="en-CA" dirty="0">
                <a:solidFill>
                  <a:srgbClr val="0070C0"/>
                </a:solidFill>
                <a:latin typeface="Georgia" panose="02040502050405020303" pitchFamily="18" charset="0"/>
              </a:endParaRPr>
            </a:p>
          </p:txBody>
        </p:sp>
        <p:sp>
          <p:nvSpPr>
            <p:cNvPr id="143" name="TextBox 142"/>
            <p:cNvSpPr txBox="1"/>
            <p:nvPr/>
          </p:nvSpPr>
          <p:spPr>
            <a:xfrm>
              <a:off x="8001186" y="2746491"/>
              <a:ext cx="439544"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24</a:t>
              </a:r>
              <a:endParaRPr lang="en-CA" dirty="0">
                <a:solidFill>
                  <a:srgbClr val="0070C0"/>
                </a:solidFill>
                <a:latin typeface="Georgia" panose="02040502050405020303" pitchFamily="18" charset="0"/>
              </a:endParaRPr>
            </a:p>
          </p:txBody>
        </p:sp>
      </p:grpSp>
      <p:sp>
        <p:nvSpPr>
          <p:cNvPr id="145" name="TextBox 144"/>
          <p:cNvSpPr txBox="1"/>
          <p:nvPr/>
        </p:nvSpPr>
        <p:spPr>
          <a:xfrm>
            <a:off x="5345334" y="2195622"/>
            <a:ext cx="444352"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64</a:t>
            </a:r>
            <a:endParaRPr lang="en-CA" dirty="0">
              <a:solidFill>
                <a:srgbClr val="0070C0"/>
              </a:solidFill>
              <a:latin typeface="Georgia" panose="02040502050405020303" pitchFamily="18" charset="0"/>
            </a:endParaRPr>
          </a:p>
        </p:txBody>
      </p:sp>
      <p:sp>
        <p:nvSpPr>
          <p:cNvPr id="149" name="TextBox 148"/>
          <p:cNvSpPr txBox="1"/>
          <p:nvPr/>
        </p:nvSpPr>
        <p:spPr>
          <a:xfrm>
            <a:off x="5079536" y="2015985"/>
            <a:ext cx="415498" cy="369332"/>
          </a:xfrm>
          <a:prstGeom prst="rect">
            <a:avLst/>
          </a:prstGeom>
          <a:noFill/>
        </p:spPr>
        <p:txBody>
          <a:bodyPr wrap="none" rtlCol="0">
            <a:spAutoFit/>
          </a:bodyPr>
          <a:lstStyle/>
          <a:p>
            <a:r>
              <a:rPr lang="en-US" b="1" dirty="0">
                <a:solidFill>
                  <a:srgbClr val="00B050"/>
                </a:solidFill>
                <a:latin typeface="Georgia" panose="02040502050405020303" pitchFamily="18" charset="0"/>
              </a:rPr>
              <a:t>✓</a:t>
            </a:r>
            <a:endParaRPr lang="en-CA" b="1" dirty="0">
              <a:solidFill>
                <a:srgbClr val="00B050"/>
              </a:solidFill>
              <a:latin typeface="Georgia" panose="02040502050405020303"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3888366990"/>
      </p:ext>
    </p:extLst>
  </p:cSld>
  <p:clrMapOvr>
    <a:masterClrMapping/>
  </p:clrMapOvr>
  <mc:AlternateContent xmlns:mc="http://schemas.openxmlformats.org/markup-compatibility/2006">
    <mc:Choice xmlns:p14="http://schemas.microsoft.com/office/powerpoint/2010/main" Requires="p14">
      <p:transition spd="slow" p14:dur="2000" advTm="178619"/>
    </mc:Choice>
    <mc:Fallback>
      <p:transition spd="slow" advTm="178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10"/>
                                  </p:stCondLst>
                                  <p:childTnLst>
                                    <p:set>
                                      <p:cBhvr>
                                        <p:cTn id="25" dur="1" fill="hold">
                                          <p:stCondLst>
                                            <p:cond delay="0"/>
                                          </p:stCondLst>
                                        </p:cTn>
                                        <p:tgtEl>
                                          <p:spTgt spid="44"/>
                                        </p:tgtEl>
                                        <p:attrNameLst>
                                          <p:attrName>style.visibility</p:attrName>
                                        </p:attrNameLst>
                                      </p:cBhvr>
                                      <p:to>
                                        <p:strVal val="visible"/>
                                      </p:to>
                                    </p:set>
                                  </p:childTnLst>
                                </p:cTn>
                              </p:par>
                            </p:childTnLst>
                          </p:cTn>
                        </p:par>
                        <p:par>
                          <p:cTn id="26" fill="hold">
                            <p:stCondLst>
                              <p:cond delay="10"/>
                            </p:stCondLst>
                            <p:childTnLst>
                              <p:par>
                                <p:cTn id="27" presetID="1" presetClass="entr" presetSubtype="0" fill="hold" grpId="0" nodeType="afterEffect">
                                  <p:stCondLst>
                                    <p:cond delay="10"/>
                                  </p:stCondLst>
                                  <p:childTnLst>
                                    <p:set>
                                      <p:cBhvr>
                                        <p:cTn id="28" dur="1" fill="hold">
                                          <p:stCondLst>
                                            <p:cond delay="0"/>
                                          </p:stCondLst>
                                        </p:cTn>
                                        <p:tgtEl>
                                          <p:spTgt spid="45"/>
                                        </p:tgtEl>
                                        <p:attrNameLst>
                                          <p:attrName>style.visibility</p:attrName>
                                        </p:attrNameLst>
                                      </p:cBhvr>
                                      <p:to>
                                        <p:strVal val="visible"/>
                                      </p:to>
                                    </p:set>
                                  </p:childTnLst>
                                </p:cTn>
                              </p:par>
                            </p:childTnLst>
                          </p:cTn>
                        </p:par>
                        <p:par>
                          <p:cTn id="29" fill="hold">
                            <p:stCondLst>
                              <p:cond delay="20"/>
                            </p:stCondLst>
                            <p:childTnLst>
                              <p:par>
                                <p:cTn id="30" presetID="1" presetClass="entr" presetSubtype="0" fill="hold" grpId="0" nodeType="afterEffect">
                                  <p:stCondLst>
                                    <p:cond delay="10"/>
                                  </p:stCondLst>
                                  <p:childTnLst>
                                    <p:set>
                                      <p:cBhvr>
                                        <p:cTn id="31" dur="1" fill="hold">
                                          <p:stCondLst>
                                            <p:cond delay="0"/>
                                          </p:stCondLst>
                                        </p:cTn>
                                        <p:tgtEl>
                                          <p:spTgt spid="46"/>
                                        </p:tgtEl>
                                        <p:attrNameLst>
                                          <p:attrName>style.visibility</p:attrName>
                                        </p:attrNameLst>
                                      </p:cBhvr>
                                      <p:to>
                                        <p:strVal val="visible"/>
                                      </p:to>
                                    </p:set>
                                  </p:childTnLst>
                                </p:cTn>
                              </p:par>
                            </p:childTnLst>
                          </p:cTn>
                        </p:par>
                        <p:par>
                          <p:cTn id="32" fill="hold">
                            <p:stCondLst>
                              <p:cond delay="30"/>
                            </p:stCondLst>
                            <p:childTnLst>
                              <p:par>
                                <p:cTn id="33" presetID="1" presetClass="entr" presetSubtype="0" fill="hold" grpId="0" nodeType="afterEffect">
                                  <p:stCondLst>
                                    <p:cond delay="10"/>
                                  </p:stCondLst>
                                  <p:childTnLst>
                                    <p:set>
                                      <p:cBhvr>
                                        <p:cTn id="34" dur="1" fill="hold">
                                          <p:stCondLst>
                                            <p:cond delay="0"/>
                                          </p:stCondLst>
                                        </p:cTn>
                                        <p:tgtEl>
                                          <p:spTgt spid="47"/>
                                        </p:tgtEl>
                                        <p:attrNameLst>
                                          <p:attrName>style.visibility</p:attrName>
                                        </p:attrNameLst>
                                      </p:cBhvr>
                                      <p:to>
                                        <p:strVal val="visible"/>
                                      </p:to>
                                    </p:set>
                                  </p:childTnLst>
                                </p:cTn>
                              </p:par>
                            </p:childTnLst>
                          </p:cTn>
                        </p:par>
                        <p:par>
                          <p:cTn id="35" fill="hold">
                            <p:stCondLst>
                              <p:cond delay="40"/>
                            </p:stCondLst>
                            <p:childTnLst>
                              <p:par>
                                <p:cTn id="36" presetID="1" presetClass="entr" presetSubtype="0" fill="hold" grpId="0" nodeType="afterEffect">
                                  <p:stCondLst>
                                    <p:cond delay="10"/>
                                  </p:stCondLst>
                                  <p:childTnLst>
                                    <p:set>
                                      <p:cBhvr>
                                        <p:cTn id="37" dur="1" fill="hold">
                                          <p:stCondLst>
                                            <p:cond delay="0"/>
                                          </p:stCondLst>
                                        </p:cTn>
                                        <p:tgtEl>
                                          <p:spTgt spid="48"/>
                                        </p:tgtEl>
                                        <p:attrNameLst>
                                          <p:attrName>style.visibility</p:attrName>
                                        </p:attrNameLst>
                                      </p:cBhvr>
                                      <p:to>
                                        <p:strVal val="visible"/>
                                      </p:to>
                                    </p:set>
                                  </p:childTnLst>
                                </p:cTn>
                              </p:par>
                            </p:childTnLst>
                          </p:cTn>
                        </p:par>
                        <p:par>
                          <p:cTn id="38" fill="hold">
                            <p:stCondLst>
                              <p:cond delay="50"/>
                            </p:stCondLst>
                            <p:childTnLst>
                              <p:par>
                                <p:cTn id="39" presetID="1" presetClass="entr" presetSubtype="0" fill="hold" grpId="0" nodeType="afterEffect">
                                  <p:stCondLst>
                                    <p:cond delay="10"/>
                                  </p:stCondLst>
                                  <p:childTnLst>
                                    <p:set>
                                      <p:cBhvr>
                                        <p:cTn id="40" dur="1" fill="hold">
                                          <p:stCondLst>
                                            <p:cond delay="0"/>
                                          </p:stCondLst>
                                        </p:cTn>
                                        <p:tgtEl>
                                          <p:spTgt spid="49"/>
                                        </p:tgtEl>
                                        <p:attrNameLst>
                                          <p:attrName>style.visibility</p:attrName>
                                        </p:attrNameLst>
                                      </p:cBhvr>
                                      <p:to>
                                        <p:strVal val="visible"/>
                                      </p:to>
                                    </p:set>
                                  </p:childTnLst>
                                </p:cTn>
                              </p:par>
                            </p:childTnLst>
                          </p:cTn>
                        </p:par>
                        <p:par>
                          <p:cTn id="41" fill="hold">
                            <p:stCondLst>
                              <p:cond delay="60"/>
                            </p:stCondLst>
                            <p:childTnLst>
                              <p:par>
                                <p:cTn id="42" presetID="1" presetClass="entr" presetSubtype="0" fill="hold" grpId="0" nodeType="afterEffect">
                                  <p:stCondLst>
                                    <p:cond delay="10"/>
                                  </p:stCondLst>
                                  <p:childTnLst>
                                    <p:set>
                                      <p:cBhvr>
                                        <p:cTn id="43" dur="1" fill="hold">
                                          <p:stCondLst>
                                            <p:cond delay="0"/>
                                          </p:stCondLst>
                                        </p:cTn>
                                        <p:tgtEl>
                                          <p:spTgt spid="50"/>
                                        </p:tgtEl>
                                        <p:attrNameLst>
                                          <p:attrName>style.visibility</p:attrName>
                                        </p:attrNameLst>
                                      </p:cBhvr>
                                      <p:to>
                                        <p:strVal val="visible"/>
                                      </p:to>
                                    </p:set>
                                  </p:childTnLst>
                                </p:cTn>
                              </p:par>
                            </p:childTnLst>
                          </p:cTn>
                        </p:par>
                        <p:par>
                          <p:cTn id="44" fill="hold">
                            <p:stCondLst>
                              <p:cond delay="70"/>
                            </p:stCondLst>
                            <p:childTnLst>
                              <p:par>
                                <p:cTn id="45" presetID="1" presetClass="entr" presetSubtype="0" fill="hold" grpId="0" nodeType="afterEffect">
                                  <p:stCondLst>
                                    <p:cond delay="10"/>
                                  </p:stCondLst>
                                  <p:childTnLst>
                                    <p:set>
                                      <p:cBhvr>
                                        <p:cTn id="46" dur="1" fill="hold">
                                          <p:stCondLst>
                                            <p:cond delay="0"/>
                                          </p:stCondLst>
                                        </p:cTn>
                                        <p:tgtEl>
                                          <p:spTgt spid="51"/>
                                        </p:tgtEl>
                                        <p:attrNameLst>
                                          <p:attrName>style.visibility</p:attrName>
                                        </p:attrNameLst>
                                      </p:cBhvr>
                                      <p:to>
                                        <p:strVal val="visible"/>
                                      </p:to>
                                    </p:set>
                                  </p:childTnLst>
                                </p:cTn>
                              </p:par>
                            </p:childTnLst>
                          </p:cTn>
                        </p:par>
                        <p:par>
                          <p:cTn id="47" fill="hold">
                            <p:stCondLst>
                              <p:cond delay="80"/>
                            </p:stCondLst>
                            <p:childTnLst>
                              <p:par>
                                <p:cTn id="48" presetID="1" presetClass="entr" presetSubtype="0" fill="hold" grpId="0" nodeType="afterEffect">
                                  <p:stCondLst>
                                    <p:cond delay="10"/>
                                  </p:stCondLst>
                                  <p:childTnLst>
                                    <p:set>
                                      <p:cBhvr>
                                        <p:cTn id="49" dur="1" fill="hold">
                                          <p:stCondLst>
                                            <p:cond delay="0"/>
                                          </p:stCondLst>
                                        </p:cTn>
                                        <p:tgtEl>
                                          <p:spTgt spid="52"/>
                                        </p:tgtEl>
                                        <p:attrNameLst>
                                          <p:attrName>style.visibility</p:attrName>
                                        </p:attrNameLst>
                                      </p:cBhvr>
                                      <p:to>
                                        <p:strVal val="visible"/>
                                      </p:to>
                                    </p:set>
                                  </p:childTnLst>
                                </p:cTn>
                              </p:par>
                            </p:childTnLst>
                          </p:cTn>
                        </p:par>
                        <p:par>
                          <p:cTn id="50" fill="hold">
                            <p:stCondLst>
                              <p:cond delay="90"/>
                            </p:stCondLst>
                            <p:childTnLst>
                              <p:par>
                                <p:cTn id="51" presetID="1" presetClass="entr" presetSubtype="0" fill="hold" grpId="0" nodeType="afterEffect">
                                  <p:stCondLst>
                                    <p:cond delay="1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00"/>
                            </p:stCondLst>
                            <p:childTnLst>
                              <p:par>
                                <p:cTn id="54" presetID="1" presetClass="entr" presetSubtype="0" fill="hold" grpId="0" nodeType="afterEffect">
                                  <p:stCondLst>
                                    <p:cond delay="10"/>
                                  </p:stCondLst>
                                  <p:childTnLst>
                                    <p:set>
                                      <p:cBhvr>
                                        <p:cTn id="55" dur="1" fill="hold">
                                          <p:stCondLst>
                                            <p:cond delay="0"/>
                                          </p:stCondLst>
                                        </p:cTn>
                                        <p:tgtEl>
                                          <p:spTgt spid="54"/>
                                        </p:tgtEl>
                                        <p:attrNameLst>
                                          <p:attrName>style.visibility</p:attrName>
                                        </p:attrNameLst>
                                      </p:cBhvr>
                                      <p:to>
                                        <p:strVal val="visible"/>
                                      </p:to>
                                    </p:set>
                                  </p:childTnLst>
                                </p:cTn>
                              </p:par>
                            </p:childTnLst>
                          </p:cTn>
                        </p:par>
                        <p:par>
                          <p:cTn id="56" fill="hold">
                            <p:stCondLst>
                              <p:cond delay="110"/>
                            </p:stCondLst>
                            <p:childTnLst>
                              <p:par>
                                <p:cTn id="57" presetID="1" presetClass="entr" presetSubtype="0" fill="hold" grpId="0" nodeType="afterEffect">
                                  <p:stCondLst>
                                    <p:cond delay="10"/>
                                  </p:stCondLst>
                                  <p:childTnLst>
                                    <p:set>
                                      <p:cBhvr>
                                        <p:cTn id="58" dur="1" fill="hold">
                                          <p:stCondLst>
                                            <p:cond delay="0"/>
                                          </p:stCondLst>
                                        </p:cTn>
                                        <p:tgtEl>
                                          <p:spTgt spid="55"/>
                                        </p:tgtEl>
                                        <p:attrNameLst>
                                          <p:attrName>style.visibility</p:attrName>
                                        </p:attrNameLst>
                                      </p:cBhvr>
                                      <p:to>
                                        <p:strVal val="visible"/>
                                      </p:to>
                                    </p:set>
                                  </p:childTnLst>
                                </p:cTn>
                              </p:par>
                            </p:childTnLst>
                          </p:cTn>
                        </p:par>
                        <p:par>
                          <p:cTn id="59" fill="hold">
                            <p:stCondLst>
                              <p:cond delay="120"/>
                            </p:stCondLst>
                            <p:childTnLst>
                              <p:par>
                                <p:cTn id="60" presetID="1" presetClass="entr" presetSubtype="0" fill="hold" grpId="0" nodeType="afterEffect">
                                  <p:stCondLst>
                                    <p:cond delay="10"/>
                                  </p:stCondLst>
                                  <p:childTnLst>
                                    <p:set>
                                      <p:cBhvr>
                                        <p:cTn id="61" dur="1" fill="hold">
                                          <p:stCondLst>
                                            <p:cond delay="0"/>
                                          </p:stCondLst>
                                        </p:cTn>
                                        <p:tgtEl>
                                          <p:spTgt spid="56"/>
                                        </p:tgtEl>
                                        <p:attrNameLst>
                                          <p:attrName>style.visibility</p:attrName>
                                        </p:attrNameLst>
                                      </p:cBhvr>
                                      <p:to>
                                        <p:strVal val="visible"/>
                                      </p:to>
                                    </p:set>
                                  </p:childTnLst>
                                </p:cTn>
                              </p:par>
                            </p:childTnLst>
                          </p:cTn>
                        </p:par>
                        <p:par>
                          <p:cTn id="62" fill="hold">
                            <p:stCondLst>
                              <p:cond delay="130"/>
                            </p:stCondLst>
                            <p:childTnLst>
                              <p:par>
                                <p:cTn id="63" presetID="1" presetClass="entr" presetSubtype="0" fill="hold" grpId="0" nodeType="afterEffect">
                                  <p:stCondLst>
                                    <p:cond delay="10"/>
                                  </p:stCondLst>
                                  <p:childTnLst>
                                    <p:set>
                                      <p:cBhvr>
                                        <p:cTn id="64" dur="1" fill="hold">
                                          <p:stCondLst>
                                            <p:cond delay="0"/>
                                          </p:stCondLst>
                                        </p:cTn>
                                        <p:tgtEl>
                                          <p:spTgt spid="57"/>
                                        </p:tgtEl>
                                        <p:attrNameLst>
                                          <p:attrName>style.visibility</p:attrName>
                                        </p:attrNameLst>
                                      </p:cBhvr>
                                      <p:to>
                                        <p:strVal val="visible"/>
                                      </p:to>
                                    </p:set>
                                  </p:childTnLst>
                                </p:cTn>
                              </p:par>
                            </p:childTnLst>
                          </p:cTn>
                        </p:par>
                        <p:par>
                          <p:cTn id="65" fill="hold">
                            <p:stCondLst>
                              <p:cond delay="140"/>
                            </p:stCondLst>
                            <p:childTnLst>
                              <p:par>
                                <p:cTn id="66" presetID="1" presetClass="entr" presetSubtype="0" fill="hold" grpId="0" nodeType="afterEffect">
                                  <p:stCondLst>
                                    <p:cond delay="10"/>
                                  </p:stCondLst>
                                  <p:childTnLst>
                                    <p:set>
                                      <p:cBhvr>
                                        <p:cTn id="67" dur="1" fill="hold">
                                          <p:stCondLst>
                                            <p:cond delay="0"/>
                                          </p:stCondLst>
                                        </p:cTn>
                                        <p:tgtEl>
                                          <p:spTgt spid="58"/>
                                        </p:tgtEl>
                                        <p:attrNameLst>
                                          <p:attrName>style.visibility</p:attrName>
                                        </p:attrNameLst>
                                      </p:cBhvr>
                                      <p:to>
                                        <p:strVal val="visible"/>
                                      </p:to>
                                    </p:set>
                                  </p:childTnLst>
                                </p:cTn>
                              </p:par>
                            </p:childTnLst>
                          </p:cTn>
                        </p:par>
                        <p:par>
                          <p:cTn id="68" fill="hold">
                            <p:stCondLst>
                              <p:cond delay="150"/>
                            </p:stCondLst>
                            <p:childTnLst>
                              <p:par>
                                <p:cTn id="69" presetID="1" presetClass="entr" presetSubtype="0" fill="hold" grpId="0" nodeType="afterEffect">
                                  <p:stCondLst>
                                    <p:cond delay="10"/>
                                  </p:stCondLst>
                                  <p:childTnLst>
                                    <p:set>
                                      <p:cBhvr>
                                        <p:cTn id="70" dur="1" fill="hold">
                                          <p:stCondLst>
                                            <p:cond delay="0"/>
                                          </p:stCondLst>
                                        </p:cTn>
                                        <p:tgtEl>
                                          <p:spTgt spid="60"/>
                                        </p:tgtEl>
                                        <p:attrNameLst>
                                          <p:attrName>style.visibility</p:attrName>
                                        </p:attrNameLst>
                                      </p:cBhvr>
                                      <p:to>
                                        <p:strVal val="visible"/>
                                      </p:to>
                                    </p:set>
                                  </p:childTnLst>
                                </p:cTn>
                              </p:par>
                            </p:childTnLst>
                          </p:cTn>
                        </p:par>
                        <p:par>
                          <p:cTn id="71" fill="hold">
                            <p:stCondLst>
                              <p:cond delay="160"/>
                            </p:stCondLst>
                            <p:childTnLst>
                              <p:par>
                                <p:cTn id="72" presetID="1" presetClass="entr" presetSubtype="0" fill="hold" grpId="0" nodeType="afterEffect">
                                  <p:stCondLst>
                                    <p:cond delay="10"/>
                                  </p:stCondLst>
                                  <p:childTnLst>
                                    <p:set>
                                      <p:cBhvr>
                                        <p:cTn id="73" dur="1" fill="hold">
                                          <p:stCondLst>
                                            <p:cond delay="0"/>
                                          </p:stCondLst>
                                        </p:cTn>
                                        <p:tgtEl>
                                          <p:spTgt spid="61"/>
                                        </p:tgtEl>
                                        <p:attrNameLst>
                                          <p:attrName>style.visibility</p:attrName>
                                        </p:attrNameLst>
                                      </p:cBhvr>
                                      <p:to>
                                        <p:strVal val="visible"/>
                                      </p:to>
                                    </p:set>
                                  </p:childTnLst>
                                </p:cTn>
                              </p:par>
                            </p:childTnLst>
                          </p:cTn>
                        </p:par>
                        <p:par>
                          <p:cTn id="74" fill="hold">
                            <p:stCondLst>
                              <p:cond delay="170"/>
                            </p:stCondLst>
                            <p:childTnLst>
                              <p:par>
                                <p:cTn id="75" presetID="1" presetClass="entr" presetSubtype="0" fill="hold" grpId="0" nodeType="afterEffect">
                                  <p:stCondLst>
                                    <p:cond delay="10"/>
                                  </p:stCondLst>
                                  <p:childTnLst>
                                    <p:set>
                                      <p:cBhvr>
                                        <p:cTn id="76" dur="1" fill="hold">
                                          <p:stCondLst>
                                            <p:cond delay="0"/>
                                          </p:stCondLst>
                                        </p:cTn>
                                        <p:tgtEl>
                                          <p:spTgt spid="62"/>
                                        </p:tgtEl>
                                        <p:attrNameLst>
                                          <p:attrName>style.visibility</p:attrName>
                                        </p:attrNameLst>
                                      </p:cBhvr>
                                      <p:to>
                                        <p:strVal val="visible"/>
                                      </p:to>
                                    </p:set>
                                  </p:childTnLst>
                                </p:cTn>
                              </p:par>
                            </p:childTnLst>
                          </p:cTn>
                        </p:par>
                        <p:par>
                          <p:cTn id="77" fill="hold">
                            <p:stCondLst>
                              <p:cond delay="180"/>
                            </p:stCondLst>
                            <p:childTnLst>
                              <p:par>
                                <p:cTn id="78" presetID="1" presetClass="entr" presetSubtype="0" fill="hold" grpId="0" nodeType="afterEffect">
                                  <p:stCondLst>
                                    <p:cond delay="10"/>
                                  </p:stCondLst>
                                  <p:childTnLst>
                                    <p:set>
                                      <p:cBhvr>
                                        <p:cTn id="79" dur="1" fill="hold">
                                          <p:stCondLst>
                                            <p:cond delay="0"/>
                                          </p:stCondLst>
                                        </p:cTn>
                                        <p:tgtEl>
                                          <p:spTgt spid="63"/>
                                        </p:tgtEl>
                                        <p:attrNameLst>
                                          <p:attrName>style.visibility</p:attrName>
                                        </p:attrNameLst>
                                      </p:cBhvr>
                                      <p:to>
                                        <p:strVal val="visible"/>
                                      </p:to>
                                    </p:set>
                                  </p:childTnLst>
                                </p:cTn>
                              </p:par>
                            </p:childTnLst>
                          </p:cTn>
                        </p:par>
                        <p:par>
                          <p:cTn id="80" fill="hold">
                            <p:stCondLst>
                              <p:cond delay="190"/>
                            </p:stCondLst>
                            <p:childTnLst>
                              <p:par>
                                <p:cTn id="81" presetID="1" presetClass="entr" presetSubtype="0" fill="hold" grpId="0" nodeType="afterEffect">
                                  <p:stCondLst>
                                    <p:cond delay="10"/>
                                  </p:stCondLst>
                                  <p:childTnLst>
                                    <p:set>
                                      <p:cBhvr>
                                        <p:cTn id="82" dur="1" fill="hold">
                                          <p:stCondLst>
                                            <p:cond delay="0"/>
                                          </p:stCondLst>
                                        </p:cTn>
                                        <p:tgtEl>
                                          <p:spTgt spid="64"/>
                                        </p:tgtEl>
                                        <p:attrNameLst>
                                          <p:attrName>style.visibility</p:attrName>
                                        </p:attrNameLst>
                                      </p:cBhvr>
                                      <p:to>
                                        <p:strVal val="visible"/>
                                      </p:to>
                                    </p:set>
                                  </p:childTnLst>
                                </p:cTn>
                              </p:par>
                            </p:childTnLst>
                          </p:cTn>
                        </p:par>
                        <p:par>
                          <p:cTn id="83" fill="hold">
                            <p:stCondLst>
                              <p:cond delay="200"/>
                            </p:stCondLst>
                            <p:childTnLst>
                              <p:par>
                                <p:cTn id="84" presetID="1" presetClass="entr" presetSubtype="0" fill="hold" grpId="0" nodeType="afterEffect">
                                  <p:stCondLst>
                                    <p:cond delay="10"/>
                                  </p:stCondLst>
                                  <p:childTnLst>
                                    <p:set>
                                      <p:cBhvr>
                                        <p:cTn id="85" dur="1" fill="hold">
                                          <p:stCondLst>
                                            <p:cond delay="0"/>
                                          </p:stCondLst>
                                        </p:cTn>
                                        <p:tgtEl>
                                          <p:spTgt spid="66"/>
                                        </p:tgtEl>
                                        <p:attrNameLst>
                                          <p:attrName>style.visibility</p:attrName>
                                        </p:attrNameLst>
                                      </p:cBhvr>
                                      <p:to>
                                        <p:strVal val="visible"/>
                                      </p:to>
                                    </p:set>
                                  </p:childTnLst>
                                </p:cTn>
                              </p:par>
                            </p:childTnLst>
                          </p:cTn>
                        </p:par>
                        <p:par>
                          <p:cTn id="86" fill="hold">
                            <p:stCondLst>
                              <p:cond delay="210"/>
                            </p:stCondLst>
                            <p:childTnLst>
                              <p:par>
                                <p:cTn id="87" presetID="1" presetClass="entr" presetSubtype="0" fill="hold" grpId="0" nodeType="afterEffect">
                                  <p:stCondLst>
                                    <p:cond delay="10"/>
                                  </p:stCondLst>
                                  <p:childTnLst>
                                    <p:set>
                                      <p:cBhvr>
                                        <p:cTn id="88" dur="1" fill="hold">
                                          <p:stCondLst>
                                            <p:cond delay="0"/>
                                          </p:stCondLst>
                                        </p:cTn>
                                        <p:tgtEl>
                                          <p:spTgt spid="67"/>
                                        </p:tgtEl>
                                        <p:attrNameLst>
                                          <p:attrName>style.visibility</p:attrName>
                                        </p:attrNameLst>
                                      </p:cBhvr>
                                      <p:to>
                                        <p:strVal val="visible"/>
                                      </p:to>
                                    </p:set>
                                  </p:childTnLst>
                                </p:cTn>
                              </p:par>
                            </p:childTnLst>
                          </p:cTn>
                        </p:par>
                        <p:par>
                          <p:cTn id="89" fill="hold">
                            <p:stCondLst>
                              <p:cond delay="220"/>
                            </p:stCondLst>
                            <p:childTnLst>
                              <p:par>
                                <p:cTn id="90" presetID="1" presetClass="entr" presetSubtype="0" fill="hold" grpId="0" nodeType="afterEffect">
                                  <p:stCondLst>
                                    <p:cond delay="10"/>
                                  </p:stCondLst>
                                  <p:childTnLst>
                                    <p:set>
                                      <p:cBhvr>
                                        <p:cTn id="91" dur="1" fill="hold">
                                          <p:stCondLst>
                                            <p:cond delay="0"/>
                                          </p:stCondLst>
                                        </p:cTn>
                                        <p:tgtEl>
                                          <p:spTgt spid="68"/>
                                        </p:tgtEl>
                                        <p:attrNameLst>
                                          <p:attrName>style.visibility</p:attrName>
                                        </p:attrNameLst>
                                      </p:cBhvr>
                                      <p:to>
                                        <p:strVal val="visible"/>
                                      </p:to>
                                    </p:set>
                                  </p:childTnLst>
                                </p:cTn>
                              </p:par>
                            </p:childTnLst>
                          </p:cTn>
                        </p:par>
                        <p:par>
                          <p:cTn id="92" fill="hold">
                            <p:stCondLst>
                              <p:cond delay="230"/>
                            </p:stCondLst>
                            <p:childTnLst>
                              <p:par>
                                <p:cTn id="93" presetID="1" presetClass="entr" presetSubtype="0" fill="hold" grpId="0" nodeType="afterEffect">
                                  <p:stCondLst>
                                    <p:cond delay="10"/>
                                  </p:stCondLst>
                                  <p:childTnLst>
                                    <p:set>
                                      <p:cBhvr>
                                        <p:cTn id="94" dur="1" fill="hold">
                                          <p:stCondLst>
                                            <p:cond delay="0"/>
                                          </p:stCondLst>
                                        </p:cTn>
                                        <p:tgtEl>
                                          <p:spTgt spid="70"/>
                                        </p:tgtEl>
                                        <p:attrNameLst>
                                          <p:attrName>style.visibility</p:attrName>
                                        </p:attrNameLst>
                                      </p:cBhvr>
                                      <p:to>
                                        <p:strVal val="visible"/>
                                      </p:to>
                                    </p:set>
                                  </p:childTnLst>
                                </p:cTn>
                              </p:par>
                            </p:childTnLst>
                          </p:cTn>
                        </p:par>
                        <p:par>
                          <p:cTn id="95" fill="hold">
                            <p:stCondLst>
                              <p:cond delay="240"/>
                            </p:stCondLst>
                            <p:childTnLst>
                              <p:par>
                                <p:cTn id="96" presetID="1" presetClass="entr" presetSubtype="0" fill="hold" grpId="0" nodeType="afterEffect">
                                  <p:stCondLst>
                                    <p:cond delay="10"/>
                                  </p:stCondLst>
                                  <p:childTnLst>
                                    <p:set>
                                      <p:cBhvr>
                                        <p:cTn id="97" dur="1" fill="hold">
                                          <p:stCondLst>
                                            <p:cond delay="0"/>
                                          </p:stCondLst>
                                        </p:cTn>
                                        <p:tgtEl>
                                          <p:spTgt spid="71"/>
                                        </p:tgtEl>
                                        <p:attrNameLst>
                                          <p:attrName>style.visibility</p:attrName>
                                        </p:attrNameLst>
                                      </p:cBhvr>
                                      <p:to>
                                        <p:strVal val="visible"/>
                                      </p:to>
                                    </p:set>
                                  </p:childTnLst>
                                </p:cTn>
                              </p:par>
                            </p:childTnLst>
                          </p:cTn>
                        </p:par>
                        <p:par>
                          <p:cTn id="98" fill="hold">
                            <p:stCondLst>
                              <p:cond delay="250"/>
                            </p:stCondLst>
                            <p:childTnLst>
                              <p:par>
                                <p:cTn id="99" presetID="1" presetClass="entr" presetSubtype="0" fill="hold" grpId="0" nodeType="afterEffect">
                                  <p:stCondLst>
                                    <p:cond delay="10"/>
                                  </p:stCondLst>
                                  <p:childTnLst>
                                    <p:set>
                                      <p:cBhvr>
                                        <p:cTn id="100" dur="1" fill="hold">
                                          <p:stCondLst>
                                            <p:cond delay="0"/>
                                          </p:stCondLst>
                                        </p:cTn>
                                        <p:tgtEl>
                                          <p:spTgt spid="72"/>
                                        </p:tgtEl>
                                        <p:attrNameLst>
                                          <p:attrName>style.visibility</p:attrName>
                                        </p:attrNameLst>
                                      </p:cBhvr>
                                      <p:to>
                                        <p:strVal val="visible"/>
                                      </p:to>
                                    </p:set>
                                  </p:childTnLst>
                                </p:cTn>
                              </p:par>
                            </p:childTnLst>
                          </p:cTn>
                        </p:par>
                        <p:par>
                          <p:cTn id="101" fill="hold">
                            <p:stCondLst>
                              <p:cond delay="260"/>
                            </p:stCondLst>
                            <p:childTnLst>
                              <p:par>
                                <p:cTn id="102" presetID="1" presetClass="entr" presetSubtype="0" fill="hold" grpId="0" nodeType="afterEffect">
                                  <p:stCondLst>
                                    <p:cond delay="10"/>
                                  </p:stCondLst>
                                  <p:childTnLst>
                                    <p:set>
                                      <p:cBhvr>
                                        <p:cTn id="103" dur="1" fill="hold">
                                          <p:stCondLst>
                                            <p:cond delay="0"/>
                                          </p:stCondLst>
                                        </p:cTn>
                                        <p:tgtEl>
                                          <p:spTgt spid="73"/>
                                        </p:tgtEl>
                                        <p:attrNameLst>
                                          <p:attrName>style.visibility</p:attrName>
                                        </p:attrNameLst>
                                      </p:cBhvr>
                                      <p:to>
                                        <p:strVal val="visible"/>
                                      </p:to>
                                    </p:set>
                                  </p:childTnLst>
                                </p:cTn>
                              </p:par>
                            </p:childTnLst>
                          </p:cTn>
                        </p:par>
                        <p:par>
                          <p:cTn id="104" fill="hold">
                            <p:stCondLst>
                              <p:cond delay="270"/>
                            </p:stCondLst>
                            <p:childTnLst>
                              <p:par>
                                <p:cTn id="105" presetID="1" presetClass="entr" presetSubtype="0" fill="hold" grpId="0" nodeType="afterEffect">
                                  <p:stCondLst>
                                    <p:cond delay="10"/>
                                  </p:stCondLst>
                                  <p:childTnLst>
                                    <p:set>
                                      <p:cBhvr>
                                        <p:cTn id="106" dur="1" fill="hold">
                                          <p:stCondLst>
                                            <p:cond delay="0"/>
                                          </p:stCondLst>
                                        </p:cTn>
                                        <p:tgtEl>
                                          <p:spTgt spid="74"/>
                                        </p:tgtEl>
                                        <p:attrNameLst>
                                          <p:attrName>style.visibility</p:attrName>
                                        </p:attrNameLst>
                                      </p:cBhvr>
                                      <p:to>
                                        <p:strVal val="visible"/>
                                      </p:to>
                                    </p:set>
                                  </p:childTnLst>
                                </p:cTn>
                              </p:par>
                            </p:childTnLst>
                          </p:cTn>
                        </p:par>
                        <p:par>
                          <p:cTn id="107" fill="hold">
                            <p:stCondLst>
                              <p:cond delay="280"/>
                            </p:stCondLst>
                            <p:childTnLst>
                              <p:par>
                                <p:cTn id="108" presetID="1" presetClass="entr" presetSubtype="0" fill="hold" grpId="0" nodeType="afterEffect">
                                  <p:stCondLst>
                                    <p:cond delay="10"/>
                                  </p:stCondLst>
                                  <p:childTnLst>
                                    <p:set>
                                      <p:cBhvr>
                                        <p:cTn id="109" dur="1" fill="hold">
                                          <p:stCondLst>
                                            <p:cond delay="0"/>
                                          </p:stCondLst>
                                        </p:cTn>
                                        <p:tgtEl>
                                          <p:spTgt spid="75"/>
                                        </p:tgtEl>
                                        <p:attrNameLst>
                                          <p:attrName>style.visibility</p:attrName>
                                        </p:attrNameLst>
                                      </p:cBhvr>
                                      <p:to>
                                        <p:strVal val="visible"/>
                                      </p:to>
                                    </p:set>
                                  </p:childTnLst>
                                </p:cTn>
                              </p:par>
                            </p:childTnLst>
                          </p:cTn>
                        </p:par>
                        <p:par>
                          <p:cTn id="110" fill="hold">
                            <p:stCondLst>
                              <p:cond delay="290"/>
                            </p:stCondLst>
                            <p:childTnLst>
                              <p:par>
                                <p:cTn id="111" presetID="1" presetClass="entr" presetSubtype="0" fill="hold" grpId="0" nodeType="afterEffect">
                                  <p:stCondLst>
                                    <p:cond delay="10"/>
                                  </p:stCondLst>
                                  <p:childTnLst>
                                    <p:set>
                                      <p:cBhvr>
                                        <p:cTn id="112" dur="1" fill="hold">
                                          <p:stCondLst>
                                            <p:cond delay="0"/>
                                          </p:stCondLst>
                                        </p:cTn>
                                        <p:tgtEl>
                                          <p:spTgt spid="76"/>
                                        </p:tgtEl>
                                        <p:attrNameLst>
                                          <p:attrName>style.visibility</p:attrName>
                                        </p:attrNameLst>
                                      </p:cBhvr>
                                      <p:to>
                                        <p:strVal val="visible"/>
                                      </p:to>
                                    </p:set>
                                  </p:childTnLst>
                                </p:cTn>
                              </p:par>
                            </p:childTnLst>
                          </p:cTn>
                        </p:par>
                        <p:par>
                          <p:cTn id="113" fill="hold">
                            <p:stCondLst>
                              <p:cond delay="300"/>
                            </p:stCondLst>
                            <p:childTnLst>
                              <p:par>
                                <p:cTn id="114" presetID="1" presetClass="entr" presetSubtype="0" fill="hold" grpId="0" nodeType="afterEffect">
                                  <p:stCondLst>
                                    <p:cond delay="10"/>
                                  </p:stCondLst>
                                  <p:childTnLst>
                                    <p:set>
                                      <p:cBhvr>
                                        <p:cTn id="115" dur="1" fill="hold">
                                          <p:stCondLst>
                                            <p:cond delay="0"/>
                                          </p:stCondLst>
                                        </p:cTn>
                                        <p:tgtEl>
                                          <p:spTgt spid="77"/>
                                        </p:tgtEl>
                                        <p:attrNameLst>
                                          <p:attrName>style.visibility</p:attrName>
                                        </p:attrNameLst>
                                      </p:cBhvr>
                                      <p:to>
                                        <p:strVal val="visible"/>
                                      </p:to>
                                    </p:set>
                                  </p:childTnLst>
                                </p:cTn>
                              </p:par>
                            </p:childTnLst>
                          </p:cTn>
                        </p:par>
                        <p:par>
                          <p:cTn id="116" fill="hold">
                            <p:stCondLst>
                              <p:cond delay="310"/>
                            </p:stCondLst>
                            <p:childTnLst>
                              <p:par>
                                <p:cTn id="117" presetID="1" presetClass="entr" presetSubtype="0" fill="hold" grpId="0" nodeType="afterEffect">
                                  <p:stCondLst>
                                    <p:cond delay="10"/>
                                  </p:stCondLst>
                                  <p:childTnLst>
                                    <p:set>
                                      <p:cBhvr>
                                        <p:cTn id="118" dur="1" fill="hold">
                                          <p:stCondLst>
                                            <p:cond delay="0"/>
                                          </p:stCondLst>
                                        </p:cTn>
                                        <p:tgtEl>
                                          <p:spTgt spid="78"/>
                                        </p:tgtEl>
                                        <p:attrNameLst>
                                          <p:attrName>style.visibility</p:attrName>
                                        </p:attrNameLst>
                                      </p:cBhvr>
                                      <p:to>
                                        <p:strVal val="visible"/>
                                      </p:to>
                                    </p:set>
                                  </p:childTnLst>
                                </p:cTn>
                              </p:par>
                            </p:childTnLst>
                          </p:cTn>
                        </p:par>
                        <p:par>
                          <p:cTn id="119" fill="hold">
                            <p:stCondLst>
                              <p:cond delay="320"/>
                            </p:stCondLst>
                            <p:childTnLst>
                              <p:par>
                                <p:cTn id="120" presetID="1" presetClass="entr" presetSubtype="0" fill="hold" grpId="0" nodeType="afterEffect">
                                  <p:stCondLst>
                                    <p:cond delay="10"/>
                                  </p:stCondLst>
                                  <p:childTnLst>
                                    <p:set>
                                      <p:cBhvr>
                                        <p:cTn id="121" dur="1" fill="hold">
                                          <p:stCondLst>
                                            <p:cond delay="0"/>
                                          </p:stCondLst>
                                        </p:cTn>
                                        <p:tgtEl>
                                          <p:spTgt spid="83"/>
                                        </p:tgtEl>
                                        <p:attrNameLst>
                                          <p:attrName>style.visibility</p:attrName>
                                        </p:attrNameLst>
                                      </p:cBhvr>
                                      <p:to>
                                        <p:strVal val="visible"/>
                                      </p:to>
                                    </p:set>
                                  </p:childTnLst>
                                </p:cTn>
                              </p:par>
                            </p:childTnLst>
                          </p:cTn>
                        </p:par>
                        <p:par>
                          <p:cTn id="122" fill="hold">
                            <p:stCondLst>
                              <p:cond delay="330"/>
                            </p:stCondLst>
                            <p:childTnLst>
                              <p:par>
                                <p:cTn id="123" presetID="1" presetClass="entr" presetSubtype="0" fill="hold" grpId="0" nodeType="afterEffect">
                                  <p:stCondLst>
                                    <p:cond delay="10"/>
                                  </p:stCondLst>
                                  <p:childTnLst>
                                    <p:set>
                                      <p:cBhvr>
                                        <p:cTn id="124" dur="1" fill="hold">
                                          <p:stCondLst>
                                            <p:cond delay="0"/>
                                          </p:stCondLst>
                                        </p:cTn>
                                        <p:tgtEl>
                                          <p:spTgt spid="84"/>
                                        </p:tgtEl>
                                        <p:attrNameLst>
                                          <p:attrName>style.visibility</p:attrName>
                                        </p:attrNameLst>
                                      </p:cBhvr>
                                      <p:to>
                                        <p:strVal val="visible"/>
                                      </p:to>
                                    </p:set>
                                  </p:childTnLst>
                                </p:cTn>
                              </p:par>
                            </p:childTnLst>
                          </p:cTn>
                        </p:par>
                        <p:par>
                          <p:cTn id="125" fill="hold">
                            <p:stCondLst>
                              <p:cond delay="340"/>
                            </p:stCondLst>
                            <p:childTnLst>
                              <p:par>
                                <p:cTn id="126" presetID="1" presetClass="entr" presetSubtype="0" fill="hold" grpId="0" nodeType="afterEffect">
                                  <p:stCondLst>
                                    <p:cond delay="10"/>
                                  </p:stCondLst>
                                  <p:childTnLst>
                                    <p:set>
                                      <p:cBhvr>
                                        <p:cTn id="127" dur="1" fill="hold">
                                          <p:stCondLst>
                                            <p:cond delay="0"/>
                                          </p:stCondLst>
                                        </p:cTn>
                                        <p:tgtEl>
                                          <p:spTgt spid="85"/>
                                        </p:tgtEl>
                                        <p:attrNameLst>
                                          <p:attrName>style.visibility</p:attrName>
                                        </p:attrNameLst>
                                      </p:cBhvr>
                                      <p:to>
                                        <p:strVal val="visible"/>
                                      </p:to>
                                    </p:set>
                                  </p:childTnLst>
                                </p:cTn>
                              </p:par>
                            </p:childTnLst>
                          </p:cTn>
                        </p:par>
                        <p:par>
                          <p:cTn id="128" fill="hold">
                            <p:stCondLst>
                              <p:cond delay="350"/>
                            </p:stCondLst>
                            <p:childTnLst>
                              <p:par>
                                <p:cTn id="129" presetID="1" presetClass="entr" presetSubtype="0" fill="hold" grpId="0" nodeType="afterEffect">
                                  <p:stCondLst>
                                    <p:cond delay="10"/>
                                  </p:stCondLst>
                                  <p:childTnLst>
                                    <p:set>
                                      <p:cBhvr>
                                        <p:cTn id="130" dur="1" fill="hold">
                                          <p:stCondLst>
                                            <p:cond delay="0"/>
                                          </p:stCondLst>
                                        </p:cTn>
                                        <p:tgtEl>
                                          <p:spTgt spid="86"/>
                                        </p:tgtEl>
                                        <p:attrNameLst>
                                          <p:attrName>style.visibility</p:attrName>
                                        </p:attrNameLst>
                                      </p:cBhvr>
                                      <p:to>
                                        <p:strVal val="visible"/>
                                      </p:to>
                                    </p:set>
                                  </p:childTnLst>
                                </p:cTn>
                              </p:par>
                            </p:childTnLst>
                          </p:cTn>
                        </p:par>
                        <p:par>
                          <p:cTn id="131" fill="hold">
                            <p:stCondLst>
                              <p:cond delay="360"/>
                            </p:stCondLst>
                            <p:childTnLst>
                              <p:par>
                                <p:cTn id="132" presetID="1" presetClass="entr" presetSubtype="0" fill="hold" grpId="0" nodeType="afterEffect">
                                  <p:stCondLst>
                                    <p:cond delay="10"/>
                                  </p:stCondLst>
                                  <p:childTnLst>
                                    <p:set>
                                      <p:cBhvr>
                                        <p:cTn id="133" dur="1" fill="hold">
                                          <p:stCondLst>
                                            <p:cond delay="0"/>
                                          </p:stCondLst>
                                        </p:cTn>
                                        <p:tgtEl>
                                          <p:spTgt spid="87"/>
                                        </p:tgtEl>
                                        <p:attrNameLst>
                                          <p:attrName>style.visibility</p:attrName>
                                        </p:attrNameLst>
                                      </p:cBhvr>
                                      <p:to>
                                        <p:strVal val="visible"/>
                                      </p:to>
                                    </p:set>
                                  </p:childTnLst>
                                </p:cTn>
                              </p:par>
                            </p:childTnLst>
                          </p:cTn>
                        </p:par>
                        <p:par>
                          <p:cTn id="134" fill="hold">
                            <p:stCondLst>
                              <p:cond delay="370"/>
                            </p:stCondLst>
                            <p:childTnLst>
                              <p:par>
                                <p:cTn id="135" presetID="1" presetClass="entr" presetSubtype="0" fill="hold" grpId="0" nodeType="afterEffect">
                                  <p:stCondLst>
                                    <p:cond delay="10"/>
                                  </p:stCondLst>
                                  <p:childTnLst>
                                    <p:set>
                                      <p:cBhvr>
                                        <p:cTn id="136" dur="1" fill="hold">
                                          <p:stCondLst>
                                            <p:cond delay="0"/>
                                          </p:stCondLst>
                                        </p:cTn>
                                        <p:tgtEl>
                                          <p:spTgt spid="88"/>
                                        </p:tgtEl>
                                        <p:attrNameLst>
                                          <p:attrName>style.visibility</p:attrName>
                                        </p:attrNameLst>
                                      </p:cBhvr>
                                      <p:to>
                                        <p:strVal val="visible"/>
                                      </p:to>
                                    </p:set>
                                  </p:childTnLst>
                                </p:cTn>
                              </p:par>
                            </p:childTnLst>
                          </p:cTn>
                        </p:par>
                        <p:par>
                          <p:cTn id="137" fill="hold">
                            <p:stCondLst>
                              <p:cond delay="380"/>
                            </p:stCondLst>
                            <p:childTnLst>
                              <p:par>
                                <p:cTn id="138" presetID="1" presetClass="entr" presetSubtype="0" fill="hold" grpId="0" nodeType="afterEffect">
                                  <p:stCondLst>
                                    <p:cond delay="10"/>
                                  </p:stCondLst>
                                  <p:childTnLst>
                                    <p:set>
                                      <p:cBhvr>
                                        <p:cTn id="139" dur="1" fill="hold">
                                          <p:stCondLst>
                                            <p:cond delay="0"/>
                                          </p:stCondLst>
                                        </p:cTn>
                                        <p:tgtEl>
                                          <p:spTgt spid="89"/>
                                        </p:tgtEl>
                                        <p:attrNameLst>
                                          <p:attrName>style.visibility</p:attrName>
                                        </p:attrNameLst>
                                      </p:cBhvr>
                                      <p:to>
                                        <p:strVal val="visible"/>
                                      </p:to>
                                    </p:set>
                                  </p:childTnLst>
                                </p:cTn>
                              </p:par>
                            </p:childTnLst>
                          </p:cTn>
                        </p:par>
                        <p:par>
                          <p:cTn id="140" fill="hold">
                            <p:stCondLst>
                              <p:cond delay="390"/>
                            </p:stCondLst>
                            <p:childTnLst>
                              <p:par>
                                <p:cTn id="141" presetID="1" presetClass="entr" presetSubtype="0" fill="hold" grpId="0" nodeType="afterEffect">
                                  <p:stCondLst>
                                    <p:cond delay="10"/>
                                  </p:stCondLst>
                                  <p:childTnLst>
                                    <p:set>
                                      <p:cBhvr>
                                        <p:cTn id="142" dur="1" fill="hold">
                                          <p:stCondLst>
                                            <p:cond delay="0"/>
                                          </p:stCondLst>
                                        </p:cTn>
                                        <p:tgtEl>
                                          <p:spTgt spid="90"/>
                                        </p:tgtEl>
                                        <p:attrNameLst>
                                          <p:attrName>style.visibility</p:attrName>
                                        </p:attrNameLst>
                                      </p:cBhvr>
                                      <p:to>
                                        <p:strVal val="visible"/>
                                      </p:to>
                                    </p:set>
                                  </p:childTnLst>
                                </p:cTn>
                              </p:par>
                            </p:childTnLst>
                          </p:cTn>
                        </p:par>
                        <p:par>
                          <p:cTn id="143" fill="hold">
                            <p:stCondLst>
                              <p:cond delay="400"/>
                            </p:stCondLst>
                            <p:childTnLst>
                              <p:par>
                                <p:cTn id="144" presetID="1" presetClass="entr" presetSubtype="0" fill="hold" grpId="0" nodeType="afterEffect">
                                  <p:stCondLst>
                                    <p:cond delay="10"/>
                                  </p:stCondLst>
                                  <p:childTnLst>
                                    <p:set>
                                      <p:cBhvr>
                                        <p:cTn id="145" dur="1" fill="hold">
                                          <p:stCondLst>
                                            <p:cond delay="0"/>
                                          </p:stCondLst>
                                        </p:cTn>
                                        <p:tgtEl>
                                          <p:spTgt spid="91"/>
                                        </p:tgtEl>
                                        <p:attrNameLst>
                                          <p:attrName>style.visibility</p:attrName>
                                        </p:attrNameLst>
                                      </p:cBhvr>
                                      <p:to>
                                        <p:strVal val="visible"/>
                                      </p:to>
                                    </p:set>
                                  </p:childTnLst>
                                </p:cTn>
                              </p:par>
                            </p:childTnLst>
                          </p:cTn>
                        </p:par>
                        <p:par>
                          <p:cTn id="146" fill="hold">
                            <p:stCondLst>
                              <p:cond delay="410"/>
                            </p:stCondLst>
                            <p:childTnLst>
                              <p:par>
                                <p:cTn id="147" presetID="1" presetClass="entr" presetSubtype="0" fill="hold" grpId="0" nodeType="afterEffect">
                                  <p:stCondLst>
                                    <p:cond delay="10"/>
                                  </p:stCondLst>
                                  <p:childTnLst>
                                    <p:set>
                                      <p:cBhvr>
                                        <p:cTn id="148" dur="1" fill="hold">
                                          <p:stCondLst>
                                            <p:cond delay="0"/>
                                          </p:stCondLst>
                                        </p:cTn>
                                        <p:tgtEl>
                                          <p:spTgt spid="92"/>
                                        </p:tgtEl>
                                        <p:attrNameLst>
                                          <p:attrName>style.visibility</p:attrName>
                                        </p:attrNameLst>
                                      </p:cBhvr>
                                      <p:to>
                                        <p:strVal val="visible"/>
                                      </p:to>
                                    </p:set>
                                  </p:childTnLst>
                                </p:cTn>
                              </p:par>
                            </p:childTnLst>
                          </p:cTn>
                        </p:par>
                        <p:par>
                          <p:cTn id="149" fill="hold">
                            <p:stCondLst>
                              <p:cond delay="420"/>
                            </p:stCondLst>
                            <p:childTnLst>
                              <p:par>
                                <p:cTn id="150" presetID="1" presetClass="entr" presetSubtype="0" fill="hold" grpId="0" nodeType="afterEffect">
                                  <p:stCondLst>
                                    <p:cond delay="10"/>
                                  </p:stCondLst>
                                  <p:childTnLst>
                                    <p:set>
                                      <p:cBhvr>
                                        <p:cTn id="151" dur="1" fill="hold">
                                          <p:stCondLst>
                                            <p:cond delay="0"/>
                                          </p:stCondLst>
                                        </p:cTn>
                                        <p:tgtEl>
                                          <p:spTgt spid="93"/>
                                        </p:tgtEl>
                                        <p:attrNameLst>
                                          <p:attrName>style.visibility</p:attrName>
                                        </p:attrNameLst>
                                      </p:cBhvr>
                                      <p:to>
                                        <p:strVal val="visible"/>
                                      </p:to>
                                    </p:set>
                                  </p:childTnLst>
                                </p:cTn>
                              </p:par>
                            </p:childTnLst>
                          </p:cTn>
                        </p:par>
                        <p:par>
                          <p:cTn id="152" fill="hold">
                            <p:stCondLst>
                              <p:cond delay="430"/>
                            </p:stCondLst>
                            <p:childTnLst>
                              <p:par>
                                <p:cTn id="153" presetID="1" presetClass="entr" presetSubtype="0" fill="hold" grpId="0" nodeType="afterEffect">
                                  <p:stCondLst>
                                    <p:cond delay="10"/>
                                  </p:stCondLst>
                                  <p:childTnLst>
                                    <p:set>
                                      <p:cBhvr>
                                        <p:cTn id="154" dur="1" fill="hold">
                                          <p:stCondLst>
                                            <p:cond delay="0"/>
                                          </p:stCondLst>
                                        </p:cTn>
                                        <p:tgtEl>
                                          <p:spTgt spid="94"/>
                                        </p:tgtEl>
                                        <p:attrNameLst>
                                          <p:attrName>style.visibility</p:attrName>
                                        </p:attrNameLst>
                                      </p:cBhvr>
                                      <p:to>
                                        <p:strVal val="visible"/>
                                      </p:to>
                                    </p:set>
                                  </p:childTnLst>
                                </p:cTn>
                              </p:par>
                            </p:childTnLst>
                          </p:cTn>
                        </p:par>
                        <p:par>
                          <p:cTn id="155" fill="hold">
                            <p:stCondLst>
                              <p:cond delay="440"/>
                            </p:stCondLst>
                            <p:childTnLst>
                              <p:par>
                                <p:cTn id="156" presetID="1" presetClass="entr" presetSubtype="0" fill="hold" grpId="0" nodeType="afterEffect">
                                  <p:stCondLst>
                                    <p:cond delay="10"/>
                                  </p:stCondLst>
                                  <p:childTnLst>
                                    <p:set>
                                      <p:cBhvr>
                                        <p:cTn id="157" dur="1" fill="hold">
                                          <p:stCondLst>
                                            <p:cond delay="0"/>
                                          </p:stCondLst>
                                        </p:cTn>
                                        <p:tgtEl>
                                          <p:spTgt spid="95"/>
                                        </p:tgtEl>
                                        <p:attrNameLst>
                                          <p:attrName>style.visibility</p:attrName>
                                        </p:attrNameLst>
                                      </p:cBhvr>
                                      <p:to>
                                        <p:strVal val="visible"/>
                                      </p:to>
                                    </p:set>
                                  </p:childTnLst>
                                </p:cTn>
                              </p:par>
                            </p:childTnLst>
                          </p:cTn>
                        </p:par>
                        <p:par>
                          <p:cTn id="158" fill="hold">
                            <p:stCondLst>
                              <p:cond delay="450"/>
                            </p:stCondLst>
                            <p:childTnLst>
                              <p:par>
                                <p:cTn id="159" presetID="1" presetClass="entr" presetSubtype="0" fill="hold" grpId="0" nodeType="afterEffect">
                                  <p:stCondLst>
                                    <p:cond delay="10"/>
                                  </p:stCondLst>
                                  <p:childTnLst>
                                    <p:set>
                                      <p:cBhvr>
                                        <p:cTn id="160" dur="1" fill="hold">
                                          <p:stCondLst>
                                            <p:cond delay="0"/>
                                          </p:stCondLst>
                                        </p:cTn>
                                        <p:tgtEl>
                                          <p:spTgt spid="96"/>
                                        </p:tgtEl>
                                        <p:attrNameLst>
                                          <p:attrName>style.visibility</p:attrName>
                                        </p:attrNameLst>
                                      </p:cBhvr>
                                      <p:to>
                                        <p:strVal val="visible"/>
                                      </p:to>
                                    </p:set>
                                  </p:childTnLst>
                                </p:cTn>
                              </p:par>
                            </p:childTnLst>
                          </p:cTn>
                        </p:par>
                        <p:par>
                          <p:cTn id="161" fill="hold">
                            <p:stCondLst>
                              <p:cond delay="460"/>
                            </p:stCondLst>
                            <p:childTnLst>
                              <p:par>
                                <p:cTn id="162" presetID="1" presetClass="entr" presetSubtype="0" fill="hold" grpId="0" nodeType="afterEffect">
                                  <p:stCondLst>
                                    <p:cond delay="10"/>
                                  </p:stCondLst>
                                  <p:childTnLst>
                                    <p:set>
                                      <p:cBhvr>
                                        <p:cTn id="163" dur="1" fill="hold">
                                          <p:stCondLst>
                                            <p:cond delay="0"/>
                                          </p:stCondLst>
                                        </p:cTn>
                                        <p:tgtEl>
                                          <p:spTgt spid="97"/>
                                        </p:tgtEl>
                                        <p:attrNameLst>
                                          <p:attrName>style.visibility</p:attrName>
                                        </p:attrNameLst>
                                      </p:cBhvr>
                                      <p:to>
                                        <p:strVal val="visible"/>
                                      </p:to>
                                    </p:set>
                                  </p:childTnLst>
                                </p:cTn>
                              </p:par>
                            </p:childTnLst>
                          </p:cTn>
                        </p:par>
                        <p:par>
                          <p:cTn id="164" fill="hold">
                            <p:stCondLst>
                              <p:cond delay="470"/>
                            </p:stCondLst>
                            <p:childTnLst>
                              <p:par>
                                <p:cTn id="165" presetID="1" presetClass="entr" presetSubtype="0" fill="hold" grpId="0" nodeType="afterEffect">
                                  <p:stCondLst>
                                    <p:cond delay="10"/>
                                  </p:stCondLst>
                                  <p:childTnLst>
                                    <p:set>
                                      <p:cBhvr>
                                        <p:cTn id="166" dur="1" fill="hold">
                                          <p:stCondLst>
                                            <p:cond delay="0"/>
                                          </p:stCondLst>
                                        </p:cTn>
                                        <p:tgtEl>
                                          <p:spTgt spid="98"/>
                                        </p:tgtEl>
                                        <p:attrNameLst>
                                          <p:attrName>style.visibility</p:attrName>
                                        </p:attrNameLst>
                                      </p:cBhvr>
                                      <p:to>
                                        <p:strVal val="visible"/>
                                      </p:to>
                                    </p:set>
                                  </p:childTnLst>
                                </p:cTn>
                              </p:par>
                            </p:childTnLst>
                          </p:cTn>
                        </p:par>
                        <p:par>
                          <p:cTn id="167" fill="hold">
                            <p:stCondLst>
                              <p:cond delay="480"/>
                            </p:stCondLst>
                            <p:childTnLst>
                              <p:par>
                                <p:cTn id="168" presetID="1" presetClass="entr" presetSubtype="0" fill="hold" grpId="0" nodeType="afterEffect">
                                  <p:stCondLst>
                                    <p:cond delay="10"/>
                                  </p:stCondLst>
                                  <p:childTnLst>
                                    <p:set>
                                      <p:cBhvr>
                                        <p:cTn id="169" dur="1" fill="hold">
                                          <p:stCondLst>
                                            <p:cond delay="0"/>
                                          </p:stCondLst>
                                        </p:cTn>
                                        <p:tgtEl>
                                          <p:spTgt spid="99"/>
                                        </p:tgtEl>
                                        <p:attrNameLst>
                                          <p:attrName>style.visibility</p:attrName>
                                        </p:attrNameLst>
                                      </p:cBhvr>
                                      <p:to>
                                        <p:strVal val="visible"/>
                                      </p:to>
                                    </p:set>
                                  </p:childTnLst>
                                </p:cTn>
                              </p:par>
                            </p:childTnLst>
                          </p:cTn>
                        </p:par>
                        <p:par>
                          <p:cTn id="170" fill="hold">
                            <p:stCondLst>
                              <p:cond delay="490"/>
                            </p:stCondLst>
                            <p:childTnLst>
                              <p:par>
                                <p:cTn id="171" presetID="1" presetClass="entr" presetSubtype="0" fill="hold" grpId="0" nodeType="afterEffect">
                                  <p:stCondLst>
                                    <p:cond delay="10"/>
                                  </p:stCondLst>
                                  <p:childTnLst>
                                    <p:set>
                                      <p:cBhvr>
                                        <p:cTn id="172" dur="1" fill="hold">
                                          <p:stCondLst>
                                            <p:cond delay="0"/>
                                          </p:stCondLst>
                                        </p:cTn>
                                        <p:tgtEl>
                                          <p:spTgt spid="100"/>
                                        </p:tgtEl>
                                        <p:attrNameLst>
                                          <p:attrName>style.visibility</p:attrName>
                                        </p:attrNameLst>
                                      </p:cBhvr>
                                      <p:to>
                                        <p:strVal val="visible"/>
                                      </p:to>
                                    </p:set>
                                  </p:childTnLst>
                                </p:cTn>
                              </p:par>
                            </p:childTnLst>
                          </p:cTn>
                        </p:par>
                        <p:par>
                          <p:cTn id="173" fill="hold">
                            <p:stCondLst>
                              <p:cond delay="500"/>
                            </p:stCondLst>
                            <p:childTnLst>
                              <p:par>
                                <p:cTn id="174" presetID="1" presetClass="entr" presetSubtype="0" fill="hold" grpId="0" nodeType="afterEffect">
                                  <p:stCondLst>
                                    <p:cond delay="10"/>
                                  </p:stCondLst>
                                  <p:childTnLst>
                                    <p:set>
                                      <p:cBhvr>
                                        <p:cTn id="175" dur="1" fill="hold">
                                          <p:stCondLst>
                                            <p:cond delay="0"/>
                                          </p:stCondLst>
                                        </p:cTn>
                                        <p:tgtEl>
                                          <p:spTgt spid="101"/>
                                        </p:tgtEl>
                                        <p:attrNameLst>
                                          <p:attrName>style.visibility</p:attrName>
                                        </p:attrNameLst>
                                      </p:cBhvr>
                                      <p:to>
                                        <p:strVal val="visible"/>
                                      </p:to>
                                    </p:set>
                                  </p:childTnLst>
                                </p:cTn>
                              </p:par>
                            </p:childTnLst>
                          </p:cTn>
                        </p:par>
                        <p:par>
                          <p:cTn id="176" fill="hold">
                            <p:stCondLst>
                              <p:cond delay="510"/>
                            </p:stCondLst>
                            <p:childTnLst>
                              <p:par>
                                <p:cTn id="177" presetID="1" presetClass="entr" presetSubtype="0" fill="hold" grpId="0" nodeType="afterEffect">
                                  <p:stCondLst>
                                    <p:cond delay="10"/>
                                  </p:stCondLst>
                                  <p:childTnLst>
                                    <p:set>
                                      <p:cBhvr>
                                        <p:cTn id="178" dur="1" fill="hold">
                                          <p:stCondLst>
                                            <p:cond delay="0"/>
                                          </p:stCondLst>
                                        </p:cTn>
                                        <p:tgtEl>
                                          <p:spTgt spid="102"/>
                                        </p:tgtEl>
                                        <p:attrNameLst>
                                          <p:attrName>style.visibility</p:attrName>
                                        </p:attrNameLst>
                                      </p:cBhvr>
                                      <p:to>
                                        <p:strVal val="visible"/>
                                      </p:to>
                                    </p:set>
                                  </p:childTnLst>
                                </p:cTn>
                              </p:par>
                            </p:childTnLst>
                          </p:cTn>
                        </p:par>
                        <p:par>
                          <p:cTn id="179" fill="hold">
                            <p:stCondLst>
                              <p:cond delay="520"/>
                            </p:stCondLst>
                            <p:childTnLst>
                              <p:par>
                                <p:cTn id="180" presetID="1" presetClass="entr" presetSubtype="0" fill="hold" grpId="0" nodeType="afterEffect">
                                  <p:stCondLst>
                                    <p:cond delay="10"/>
                                  </p:stCondLst>
                                  <p:childTnLst>
                                    <p:set>
                                      <p:cBhvr>
                                        <p:cTn id="181" dur="1" fill="hold">
                                          <p:stCondLst>
                                            <p:cond delay="0"/>
                                          </p:stCondLst>
                                        </p:cTn>
                                        <p:tgtEl>
                                          <p:spTgt spid="103"/>
                                        </p:tgtEl>
                                        <p:attrNameLst>
                                          <p:attrName>style.visibility</p:attrName>
                                        </p:attrNameLst>
                                      </p:cBhvr>
                                      <p:to>
                                        <p:strVal val="visible"/>
                                      </p:to>
                                    </p:set>
                                  </p:childTnLst>
                                </p:cTn>
                              </p:par>
                            </p:childTnLst>
                          </p:cTn>
                        </p:par>
                        <p:par>
                          <p:cTn id="182" fill="hold">
                            <p:stCondLst>
                              <p:cond delay="530"/>
                            </p:stCondLst>
                            <p:childTnLst>
                              <p:par>
                                <p:cTn id="183" presetID="1" presetClass="entr" presetSubtype="0" fill="hold" grpId="0" nodeType="afterEffect">
                                  <p:stCondLst>
                                    <p:cond delay="10"/>
                                  </p:stCondLst>
                                  <p:childTnLst>
                                    <p:set>
                                      <p:cBhvr>
                                        <p:cTn id="184" dur="1" fill="hold">
                                          <p:stCondLst>
                                            <p:cond delay="0"/>
                                          </p:stCondLst>
                                        </p:cTn>
                                        <p:tgtEl>
                                          <p:spTgt spid="104"/>
                                        </p:tgtEl>
                                        <p:attrNameLst>
                                          <p:attrName>style.visibility</p:attrName>
                                        </p:attrNameLst>
                                      </p:cBhvr>
                                      <p:to>
                                        <p:strVal val="visible"/>
                                      </p:to>
                                    </p:set>
                                  </p:childTnLst>
                                </p:cTn>
                              </p:par>
                            </p:childTnLst>
                          </p:cTn>
                        </p:par>
                        <p:par>
                          <p:cTn id="185" fill="hold">
                            <p:stCondLst>
                              <p:cond delay="540"/>
                            </p:stCondLst>
                            <p:childTnLst>
                              <p:par>
                                <p:cTn id="186" presetID="1" presetClass="entr" presetSubtype="0" fill="hold" grpId="0" nodeType="afterEffect">
                                  <p:stCondLst>
                                    <p:cond delay="10"/>
                                  </p:stCondLst>
                                  <p:childTnLst>
                                    <p:set>
                                      <p:cBhvr>
                                        <p:cTn id="187" dur="1" fill="hold">
                                          <p:stCondLst>
                                            <p:cond delay="0"/>
                                          </p:stCondLst>
                                        </p:cTn>
                                        <p:tgtEl>
                                          <p:spTgt spid="105"/>
                                        </p:tgtEl>
                                        <p:attrNameLst>
                                          <p:attrName>style.visibility</p:attrName>
                                        </p:attrNameLst>
                                      </p:cBhvr>
                                      <p:to>
                                        <p:strVal val="visible"/>
                                      </p:to>
                                    </p:set>
                                  </p:childTnLst>
                                </p:cTn>
                              </p:par>
                            </p:childTnLst>
                          </p:cTn>
                        </p:par>
                        <p:par>
                          <p:cTn id="188" fill="hold">
                            <p:stCondLst>
                              <p:cond delay="550"/>
                            </p:stCondLst>
                            <p:childTnLst>
                              <p:par>
                                <p:cTn id="189" presetID="1" presetClass="entr" presetSubtype="0" fill="hold" grpId="0" nodeType="afterEffect">
                                  <p:stCondLst>
                                    <p:cond delay="10"/>
                                  </p:stCondLst>
                                  <p:childTnLst>
                                    <p:set>
                                      <p:cBhvr>
                                        <p:cTn id="190" dur="1" fill="hold">
                                          <p:stCondLst>
                                            <p:cond delay="0"/>
                                          </p:stCondLst>
                                        </p:cTn>
                                        <p:tgtEl>
                                          <p:spTgt spid="106"/>
                                        </p:tgtEl>
                                        <p:attrNameLst>
                                          <p:attrName>style.visibility</p:attrName>
                                        </p:attrNameLst>
                                      </p:cBhvr>
                                      <p:to>
                                        <p:strVal val="visible"/>
                                      </p:to>
                                    </p:set>
                                  </p:childTnLst>
                                </p:cTn>
                              </p:par>
                            </p:childTnLst>
                          </p:cTn>
                        </p:par>
                        <p:par>
                          <p:cTn id="191" fill="hold">
                            <p:stCondLst>
                              <p:cond delay="560"/>
                            </p:stCondLst>
                            <p:childTnLst>
                              <p:par>
                                <p:cTn id="192" presetID="1" presetClass="entr" presetSubtype="0" fill="hold" grpId="0" nodeType="afterEffect">
                                  <p:stCondLst>
                                    <p:cond delay="10"/>
                                  </p:stCondLst>
                                  <p:childTnLst>
                                    <p:set>
                                      <p:cBhvr>
                                        <p:cTn id="193" dur="1" fill="hold">
                                          <p:stCondLst>
                                            <p:cond delay="0"/>
                                          </p:stCondLst>
                                        </p:cTn>
                                        <p:tgtEl>
                                          <p:spTgt spid="107"/>
                                        </p:tgtEl>
                                        <p:attrNameLst>
                                          <p:attrName>style.visibility</p:attrName>
                                        </p:attrNameLst>
                                      </p:cBhvr>
                                      <p:to>
                                        <p:strVal val="visible"/>
                                      </p:to>
                                    </p:set>
                                  </p:childTnLst>
                                </p:cTn>
                              </p:par>
                            </p:childTnLst>
                          </p:cTn>
                        </p:par>
                        <p:par>
                          <p:cTn id="194" fill="hold">
                            <p:stCondLst>
                              <p:cond delay="570"/>
                            </p:stCondLst>
                            <p:childTnLst>
                              <p:par>
                                <p:cTn id="195" presetID="1" presetClass="entr" presetSubtype="0" fill="hold" grpId="0" nodeType="afterEffect">
                                  <p:stCondLst>
                                    <p:cond delay="10"/>
                                  </p:stCondLst>
                                  <p:childTnLst>
                                    <p:set>
                                      <p:cBhvr>
                                        <p:cTn id="196" dur="1" fill="hold">
                                          <p:stCondLst>
                                            <p:cond delay="0"/>
                                          </p:stCondLst>
                                        </p:cTn>
                                        <p:tgtEl>
                                          <p:spTgt spid="108"/>
                                        </p:tgtEl>
                                        <p:attrNameLst>
                                          <p:attrName>style.visibility</p:attrName>
                                        </p:attrNameLst>
                                      </p:cBhvr>
                                      <p:to>
                                        <p:strVal val="visible"/>
                                      </p:to>
                                    </p:set>
                                  </p:childTnLst>
                                </p:cTn>
                              </p:par>
                            </p:childTnLst>
                          </p:cTn>
                        </p:par>
                        <p:par>
                          <p:cTn id="197" fill="hold">
                            <p:stCondLst>
                              <p:cond delay="580"/>
                            </p:stCondLst>
                            <p:childTnLst>
                              <p:par>
                                <p:cTn id="198" presetID="1" presetClass="entr" presetSubtype="0" fill="hold" grpId="0" nodeType="afterEffect">
                                  <p:stCondLst>
                                    <p:cond delay="10"/>
                                  </p:stCondLst>
                                  <p:childTnLst>
                                    <p:set>
                                      <p:cBhvr>
                                        <p:cTn id="199" dur="1" fill="hold">
                                          <p:stCondLst>
                                            <p:cond delay="0"/>
                                          </p:stCondLst>
                                        </p:cTn>
                                        <p:tgtEl>
                                          <p:spTgt spid="109"/>
                                        </p:tgtEl>
                                        <p:attrNameLst>
                                          <p:attrName>style.visibility</p:attrName>
                                        </p:attrNameLst>
                                      </p:cBhvr>
                                      <p:to>
                                        <p:strVal val="visible"/>
                                      </p:to>
                                    </p:set>
                                  </p:childTnLst>
                                </p:cTn>
                              </p:par>
                            </p:childTnLst>
                          </p:cTn>
                        </p:par>
                        <p:par>
                          <p:cTn id="200" fill="hold">
                            <p:stCondLst>
                              <p:cond delay="590"/>
                            </p:stCondLst>
                            <p:childTnLst>
                              <p:par>
                                <p:cTn id="201" presetID="1" presetClass="entr" presetSubtype="0" fill="hold" grpId="0" nodeType="afterEffect">
                                  <p:stCondLst>
                                    <p:cond delay="10"/>
                                  </p:stCondLst>
                                  <p:childTnLst>
                                    <p:set>
                                      <p:cBhvr>
                                        <p:cTn id="202" dur="1" fill="hold">
                                          <p:stCondLst>
                                            <p:cond delay="0"/>
                                          </p:stCondLst>
                                        </p:cTn>
                                        <p:tgtEl>
                                          <p:spTgt spid="110"/>
                                        </p:tgtEl>
                                        <p:attrNameLst>
                                          <p:attrName>style.visibility</p:attrName>
                                        </p:attrNameLst>
                                      </p:cBhvr>
                                      <p:to>
                                        <p:strVal val="visible"/>
                                      </p:to>
                                    </p:set>
                                  </p:childTnLst>
                                </p:cTn>
                              </p:par>
                            </p:childTnLst>
                          </p:cTn>
                        </p:par>
                        <p:par>
                          <p:cTn id="203" fill="hold">
                            <p:stCondLst>
                              <p:cond delay="600"/>
                            </p:stCondLst>
                            <p:childTnLst>
                              <p:par>
                                <p:cTn id="204" presetID="1" presetClass="entr" presetSubtype="0" fill="hold" grpId="0" nodeType="afterEffect">
                                  <p:stCondLst>
                                    <p:cond delay="10"/>
                                  </p:stCondLst>
                                  <p:childTnLst>
                                    <p:set>
                                      <p:cBhvr>
                                        <p:cTn id="205" dur="1" fill="hold">
                                          <p:stCondLst>
                                            <p:cond delay="0"/>
                                          </p:stCondLst>
                                        </p:cTn>
                                        <p:tgtEl>
                                          <p:spTgt spid="113"/>
                                        </p:tgtEl>
                                        <p:attrNameLst>
                                          <p:attrName>style.visibility</p:attrName>
                                        </p:attrNameLst>
                                      </p:cBhvr>
                                      <p:to>
                                        <p:strVal val="visible"/>
                                      </p:to>
                                    </p:set>
                                  </p:childTnLst>
                                </p:cTn>
                              </p:par>
                            </p:childTnLst>
                          </p:cTn>
                        </p:par>
                        <p:par>
                          <p:cTn id="206" fill="hold">
                            <p:stCondLst>
                              <p:cond delay="610"/>
                            </p:stCondLst>
                            <p:childTnLst>
                              <p:par>
                                <p:cTn id="207" presetID="1" presetClass="entr" presetSubtype="0" fill="hold" grpId="0" nodeType="afterEffect">
                                  <p:stCondLst>
                                    <p:cond delay="10"/>
                                  </p:stCondLst>
                                  <p:childTnLst>
                                    <p:set>
                                      <p:cBhvr>
                                        <p:cTn id="208" dur="1" fill="hold">
                                          <p:stCondLst>
                                            <p:cond delay="0"/>
                                          </p:stCondLst>
                                        </p:cTn>
                                        <p:tgtEl>
                                          <p:spTgt spid="114"/>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xit" presetSubtype="0" fill="hold" nodeType="clickEffect">
                                  <p:stCondLst>
                                    <p:cond delay="0"/>
                                  </p:stCondLst>
                                  <p:childTnLst>
                                    <p:set>
                                      <p:cBhvr>
                                        <p:cTn id="212" dur="1" fill="hold">
                                          <p:stCondLst>
                                            <p:cond delay="0"/>
                                          </p:stCondLst>
                                        </p:cTn>
                                        <p:tgtEl>
                                          <p:spTgt spid="82"/>
                                        </p:tgtEl>
                                        <p:attrNameLst>
                                          <p:attrName>style.visibility</p:attrName>
                                        </p:attrNameLst>
                                      </p:cBhvr>
                                      <p:to>
                                        <p:strVal val="hidden"/>
                                      </p:to>
                                    </p:set>
                                  </p:childTnLst>
                                </p:cTn>
                              </p:par>
                              <p:par>
                                <p:cTn id="213" presetID="1" presetClass="entr" presetSubtype="0" fill="hold" nodeType="withEffect">
                                  <p:stCondLst>
                                    <p:cond delay="0"/>
                                  </p:stCondLst>
                                  <p:childTnLst>
                                    <p:set>
                                      <p:cBhvr>
                                        <p:cTn id="214" dur="1" fill="hold">
                                          <p:stCondLst>
                                            <p:cond delay="0"/>
                                          </p:stCondLst>
                                        </p:cTn>
                                        <p:tgtEl>
                                          <p:spTgt spid="115"/>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nodeType="clickEffect">
                                  <p:stCondLst>
                                    <p:cond delay="0"/>
                                  </p:stCondLst>
                                  <p:childTnLst>
                                    <p:set>
                                      <p:cBhvr>
                                        <p:cTn id="218" dur="1" fill="hold">
                                          <p:stCondLst>
                                            <p:cond delay="0"/>
                                          </p:stCondLst>
                                        </p:cTn>
                                        <p:tgtEl>
                                          <p:spTgt spid="80"/>
                                        </p:tgtEl>
                                        <p:attrNameLst>
                                          <p:attrName>style.visibility</p:attrName>
                                        </p:attrNameLst>
                                      </p:cBhvr>
                                      <p:to>
                                        <p:strVal val="hidden"/>
                                      </p:to>
                                    </p:set>
                                  </p:childTnLst>
                                </p:cTn>
                              </p:par>
                              <p:par>
                                <p:cTn id="219" presetID="1" presetClass="entr" presetSubtype="0" fill="hold" nodeType="withEffect">
                                  <p:stCondLst>
                                    <p:cond delay="0"/>
                                  </p:stCondLst>
                                  <p:childTnLst>
                                    <p:set>
                                      <p:cBhvr>
                                        <p:cTn id="220" dur="1" fill="hold">
                                          <p:stCondLst>
                                            <p:cond delay="0"/>
                                          </p:stCondLst>
                                        </p:cTn>
                                        <p:tgtEl>
                                          <p:spTgt spid="125"/>
                                        </p:tgtEl>
                                        <p:attrNameLst>
                                          <p:attrName>style.visibility</p:attrName>
                                        </p:attrNameLst>
                                      </p:cBhvr>
                                      <p:to>
                                        <p:strVal val="visible"/>
                                      </p:to>
                                    </p:set>
                                  </p:childTnLst>
                                </p:cTn>
                              </p:par>
                            </p:childTnLst>
                          </p:cTn>
                        </p:par>
                      </p:childTnLst>
                    </p:cTn>
                  </p:par>
                  <p:par>
                    <p:cTn id="221" fill="hold">
                      <p:stCondLst>
                        <p:cond delay="indefinite"/>
                      </p:stCondLst>
                      <p:childTnLst>
                        <p:par>
                          <p:cTn id="222" fill="hold">
                            <p:stCondLst>
                              <p:cond delay="0"/>
                            </p:stCondLst>
                            <p:childTnLst>
                              <p:par>
                                <p:cTn id="223" presetID="1" presetClass="exit" presetSubtype="0" fill="hold" nodeType="clickEffect">
                                  <p:stCondLst>
                                    <p:cond delay="0"/>
                                  </p:stCondLst>
                                  <p:childTnLst>
                                    <p:set>
                                      <p:cBhvr>
                                        <p:cTn id="224" dur="1" fill="hold">
                                          <p:stCondLst>
                                            <p:cond delay="0"/>
                                          </p:stCondLst>
                                        </p:cTn>
                                        <p:tgtEl>
                                          <p:spTgt spid="79"/>
                                        </p:tgtEl>
                                        <p:attrNameLst>
                                          <p:attrName>style.visibility</p:attrName>
                                        </p:attrNameLst>
                                      </p:cBhvr>
                                      <p:to>
                                        <p:strVal val="hidden"/>
                                      </p:to>
                                    </p:set>
                                  </p:childTnLst>
                                </p:cTn>
                              </p:par>
                              <p:par>
                                <p:cTn id="225" presetID="1" presetClass="entr" presetSubtype="0" fill="hold" nodeType="withEffect">
                                  <p:stCondLst>
                                    <p:cond delay="0"/>
                                  </p:stCondLst>
                                  <p:childTnLst>
                                    <p:set>
                                      <p:cBhvr>
                                        <p:cTn id="226" dur="1" fill="hold">
                                          <p:stCondLst>
                                            <p:cond delay="0"/>
                                          </p:stCondLst>
                                        </p:cTn>
                                        <p:tgtEl>
                                          <p:spTgt spid="139"/>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145"/>
                                        </p:tgtEl>
                                        <p:attrNameLst>
                                          <p:attrName>style.visibility</p:attrName>
                                        </p:attrNameLst>
                                      </p:cBhvr>
                                      <p:to>
                                        <p:strVal val="visible"/>
                                      </p:to>
                                    </p:set>
                                  </p:childTnLst>
                                </p:cTn>
                              </p:par>
                            </p:childTnLst>
                          </p:cTn>
                        </p:par>
                        <p:par>
                          <p:cTn id="231" fill="hold">
                            <p:stCondLst>
                              <p:cond delay="0"/>
                            </p:stCondLst>
                            <p:childTnLst>
                              <p:par>
                                <p:cTn id="232" presetID="1" presetClass="entr" presetSubtype="0" fill="hold" grpId="0" nodeType="afterEffect">
                                  <p:stCondLst>
                                    <p:cond delay="0"/>
                                  </p:stCondLst>
                                  <p:childTnLst>
                                    <p:set>
                                      <p:cBhvr>
                                        <p:cTn id="233"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4" fill="hold" display="0">
                  <p:stCondLst>
                    <p:cond delay="indefinite"/>
                  </p:stCondLst>
                  <p:endCondLst>
                    <p:cond evt="onStopAudio" delay="0">
                      <p:tgtEl>
                        <p:sldTgt/>
                      </p:tgtEl>
                    </p:cond>
                  </p:endCondLst>
                </p:cTn>
                <p:tgtEl>
                  <p:spTgt spid="3"/>
                </p:tgtEl>
              </p:cMediaNode>
            </p:audio>
          </p:childTnLst>
        </p:cTn>
      </p:par>
    </p:tnLst>
    <p:bldLst>
      <p:bldP spid="41" grpId="0"/>
      <p:bldP spid="44" grpId="0"/>
      <p:bldP spid="45" grpId="0"/>
      <p:bldP spid="46" grpId="0"/>
      <p:bldP spid="47" grpId="0"/>
      <p:bldP spid="48" grpId="0"/>
      <p:bldP spid="49" grpId="0"/>
      <p:bldP spid="50" grpId="0"/>
      <p:bldP spid="51" grpId="0"/>
      <p:bldP spid="52" grpId="0"/>
      <p:bldP spid="53" grpId="0"/>
      <p:bldP spid="54" grpId="0"/>
      <p:bldP spid="55" grpId="0"/>
      <p:bldP spid="56" grpId="0"/>
      <p:bldP spid="58" grpId="0"/>
      <p:bldP spid="60" grpId="0"/>
      <p:bldP spid="61" grpId="0"/>
      <p:bldP spid="62" grpId="0"/>
      <p:bldP spid="63" grpId="0"/>
      <p:bldP spid="64" grpId="0"/>
      <p:bldP spid="66" grpId="0"/>
      <p:bldP spid="67" grpId="0"/>
      <p:bldP spid="68" grpId="0"/>
      <p:bldP spid="70" grpId="0"/>
      <p:bldP spid="71" grpId="0"/>
      <p:bldP spid="72" grpId="0"/>
      <p:bldP spid="73" grpId="0"/>
      <p:bldP spid="74" grpId="0"/>
      <p:bldP spid="75" grpId="0"/>
      <p:bldP spid="76" grpId="0"/>
      <p:bldP spid="77" grpId="0"/>
      <p:bldP spid="78" grpId="0"/>
      <p:bldP spid="83" grpId="0"/>
      <p:bldP spid="84" grpId="0"/>
      <p:bldP spid="85" grpId="0"/>
      <p:bldP spid="86" grpId="0"/>
      <p:bldP spid="87" grpId="0"/>
      <p:bldP spid="88" grpId="0"/>
      <p:bldP spid="89" grpId="0"/>
      <p:bldP spid="96" grpId="0"/>
      <p:bldP spid="97" grpId="0"/>
      <p:bldP spid="98" grpId="0"/>
      <p:bldP spid="99" grpId="0"/>
      <p:bldP spid="101" grpId="0"/>
      <p:bldP spid="102" grpId="0"/>
      <p:bldP spid="103" grpId="0"/>
      <p:bldP spid="104" grpId="0"/>
      <p:bldP spid="113" grpId="0"/>
      <p:bldP spid="57" grpId="0"/>
      <p:bldP spid="90" grpId="0"/>
      <p:bldP spid="91" grpId="0"/>
      <p:bldP spid="92" grpId="0"/>
      <p:bldP spid="93" grpId="0"/>
      <p:bldP spid="94" grpId="0"/>
      <p:bldP spid="95" grpId="0"/>
      <p:bldP spid="100" grpId="0"/>
      <p:bldP spid="105" grpId="0"/>
      <p:bldP spid="106" grpId="0"/>
      <p:bldP spid="107" grpId="0"/>
      <p:bldP spid="108" grpId="0"/>
      <p:bldP spid="109" grpId="0"/>
      <p:bldP spid="110" grpId="0"/>
      <p:bldP spid="114" grpId="0"/>
      <p:bldP spid="145" grpId="0"/>
      <p:bldP spid="1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Queries from a corporate </a:t>
            </a:r>
            <a:r>
              <a:rPr lang="en-US" cap="small" dirty="0" err="1"/>
              <a:t>ceo</a:t>
            </a:r>
            <a:endParaRPr lang="en-CA" dirty="0"/>
          </a:p>
        </p:txBody>
      </p:sp>
      <p:sp>
        <p:nvSpPr>
          <p:cNvPr id="3" name="Content Placeholder 2"/>
          <p:cNvSpPr>
            <a:spLocks noGrp="1"/>
          </p:cNvSpPr>
          <p:nvPr>
            <p:ph idx="1"/>
          </p:nvPr>
        </p:nvSpPr>
        <p:spPr/>
        <p:txBody>
          <a:bodyPr/>
          <a:lstStyle/>
          <a:p>
            <a:r>
              <a:rPr lang="en-US" dirty="0" smtClean="0"/>
              <a:t>You will note that every manager performs the same task:</a:t>
            </a:r>
          </a:p>
          <a:p>
            <a:pPr lvl="1"/>
            <a:r>
              <a:rPr lang="en-US" dirty="0" smtClean="0"/>
              <a:t>Ask those workers directly reporting to them if they are attending</a:t>
            </a:r>
          </a:p>
          <a:p>
            <a:pPr lvl="1"/>
            <a:r>
              <a:rPr lang="en-US" dirty="0" smtClean="0"/>
              <a:t>Ask each manager directly reporting to them to perform the same task on those subordinate to them</a:t>
            </a:r>
          </a:p>
          <a:p>
            <a:pPr lvl="1"/>
            <a:endParaRPr lang="en-US" dirty="0"/>
          </a:p>
          <a:p>
            <a:r>
              <a:rPr lang="en-US" dirty="0" smtClean="0"/>
              <a:t>The process must end, for at some point,</a:t>
            </a:r>
          </a:p>
          <a:p>
            <a:pPr marL="0" indent="0">
              <a:buNone/>
            </a:pPr>
            <a:r>
              <a:rPr lang="en-US" dirty="0"/>
              <a:t>	</a:t>
            </a:r>
            <a:r>
              <a:rPr lang="en-US" dirty="0" smtClean="0"/>
              <a:t>a junior manager will have only workers subordinate to them</a:t>
            </a: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848187332"/>
      </p:ext>
    </p:extLst>
  </p:cSld>
  <p:clrMapOvr>
    <a:masterClrMapping/>
  </p:clrMapOvr>
  <mc:AlternateContent xmlns:mc="http://schemas.openxmlformats.org/markup-compatibility/2006">
    <mc:Choice xmlns:p14="http://schemas.microsoft.com/office/powerpoint/2010/main" Requires="p14">
      <p:transition spd="slow" p14:dur="2000" advTm="86119"/>
    </mc:Choice>
    <mc:Fallback>
      <p:transition spd="slow" advTm="86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6|5.4|27.1|17.1|2.2"/>
</p:tagLst>
</file>

<file path=ppt/tags/tag10.xml><?xml version="1.0" encoding="utf-8"?>
<p:tagLst xmlns:a="http://schemas.openxmlformats.org/drawingml/2006/main" xmlns:r="http://schemas.openxmlformats.org/officeDocument/2006/relationships" xmlns:p="http://schemas.openxmlformats.org/presentationml/2006/main">
  <p:tag name="TIMING" val="|5.4|5.8|30.1"/>
</p:tagLst>
</file>

<file path=ppt/tags/tag11.xml><?xml version="1.0" encoding="utf-8"?>
<p:tagLst xmlns:a="http://schemas.openxmlformats.org/drawingml/2006/main" xmlns:r="http://schemas.openxmlformats.org/officeDocument/2006/relationships" xmlns:p="http://schemas.openxmlformats.org/presentationml/2006/main">
  <p:tag name="TIMING" val="|14|21.4"/>
</p:tagLst>
</file>

<file path=ppt/tags/tag12.xml><?xml version="1.0" encoding="utf-8"?>
<p:tagLst xmlns:a="http://schemas.openxmlformats.org/drawingml/2006/main" xmlns:r="http://schemas.openxmlformats.org/officeDocument/2006/relationships" xmlns:p="http://schemas.openxmlformats.org/presentationml/2006/main">
  <p:tag name="TIMING" val="|11|34.8|10.7"/>
</p:tagLst>
</file>

<file path=ppt/tags/tag13.xml><?xml version="1.0" encoding="utf-8"?>
<p:tagLst xmlns:a="http://schemas.openxmlformats.org/drawingml/2006/main" xmlns:r="http://schemas.openxmlformats.org/officeDocument/2006/relationships" xmlns:p="http://schemas.openxmlformats.org/presentationml/2006/main">
  <p:tag name="TIMING" val="|39.7|19.4|11.7"/>
</p:tagLst>
</file>

<file path=ppt/tags/tag14.xml><?xml version="1.0" encoding="utf-8"?>
<p:tagLst xmlns:a="http://schemas.openxmlformats.org/drawingml/2006/main" xmlns:r="http://schemas.openxmlformats.org/officeDocument/2006/relationships" xmlns:p="http://schemas.openxmlformats.org/presentationml/2006/main">
  <p:tag name="TIMING" val="|6.3|42.9|6.6|19.7|16.4"/>
</p:tagLst>
</file>

<file path=ppt/tags/tag15.xml><?xml version="1.0" encoding="utf-8"?>
<p:tagLst xmlns:a="http://schemas.openxmlformats.org/drawingml/2006/main" xmlns:r="http://schemas.openxmlformats.org/officeDocument/2006/relationships" xmlns:p="http://schemas.openxmlformats.org/presentationml/2006/main">
  <p:tag name="TIMING" val="|18.3|8.6|10.6|14.7|14.6"/>
</p:tagLst>
</file>

<file path=ppt/tags/tag2.xml><?xml version="1.0" encoding="utf-8"?>
<p:tagLst xmlns:a="http://schemas.openxmlformats.org/drawingml/2006/main" xmlns:r="http://schemas.openxmlformats.org/officeDocument/2006/relationships" xmlns:p="http://schemas.openxmlformats.org/presentationml/2006/main">
  <p:tag name="TIMING" val="|8.7|3.3|7.6"/>
</p:tagLst>
</file>

<file path=ppt/tags/tag3.xml><?xml version="1.0" encoding="utf-8"?>
<p:tagLst xmlns:a="http://schemas.openxmlformats.org/drawingml/2006/main" xmlns:r="http://schemas.openxmlformats.org/officeDocument/2006/relationships" xmlns:p="http://schemas.openxmlformats.org/presentationml/2006/main">
  <p:tag name="TIMING" val="|4.9|5.9|6.1|5.4|8.4|16.8"/>
</p:tagLst>
</file>

<file path=ppt/tags/tag4.xml><?xml version="1.0" encoding="utf-8"?>
<p:tagLst xmlns:a="http://schemas.openxmlformats.org/drawingml/2006/main" xmlns:r="http://schemas.openxmlformats.org/officeDocument/2006/relationships" xmlns:p="http://schemas.openxmlformats.org/presentationml/2006/main">
  <p:tag name="TIMING" val="|5.1|7.3|9.5|11.3|13.9|10.6|10.4"/>
</p:tagLst>
</file>

<file path=ppt/tags/tag5.xml><?xml version="1.0" encoding="utf-8"?>
<p:tagLst xmlns:a="http://schemas.openxmlformats.org/drawingml/2006/main" xmlns:r="http://schemas.openxmlformats.org/officeDocument/2006/relationships" xmlns:p="http://schemas.openxmlformats.org/presentationml/2006/main">
  <p:tag name="TIMING" val="|10.4|2.5|14.9|13.9|3.4|4.7|14.2"/>
</p:tagLst>
</file>

<file path=ppt/tags/tag6.xml><?xml version="1.0" encoding="utf-8"?>
<p:tagLst xmlns:a="http://schemas.openxmlformats.org/drawingml/2006/main" xmlns:r="http://schemas.openxmlformats.org/officeDocument/2006/relationships" xmlns:p="http://schemas.openxmlformats.org/presentationml/2006/main">
  <p:tag name="TIMING" val="|46.4|15.8|6.4|7.2|3.2|33.5|37.6|15.3"/>
</p:tagLst>
</file>

<file path=ppt/tags/tag7.xml><?xml version="1.0" encoding="utf-8"?>
<p:tagLst xmlns:a="http://schemas.openxmlformats.org/drawingml/2006/main" xmlns:r="http://schemas.openxmlformats.org/officeDocument/2006/relationships" xmlns:p="http://schemas.openxmlformats.org/presentationml/2006/main">
  <p:tag name="TIMING" val="|5.5|6.5|15.2"/>
</p:tagLst>
</file>

<file path=ppt/tags/tag8.xml><?xml version="1.0" encoding="utf-8"?>
<p:tagLst xmlns:a="http://schemas.openxmlformats.org/drawingml/2006/main" xmlns:r="http://schemas.openxmlformats.org/officeDocument/2006/relationships" xmlns:p="http://schemas.openxmlformats.org/presentationml/2006/main">
  <p:tag name="TIMING" val="|12.3|32|8.4|21.4|6.5|3.9|26.1"/>
</p:tagLst>
</file>

<file path=ppt/tags/tag9.xml><?xml version="1.0" encoding="utf-8"?>
<p:tagLst xmlns:a="http://schemas.openxmlformats.org/drawingml/2006/main" xmlns:r="http://schemas.openxmlformats.org/officeDocument/2006/relationships" xmlns:p="http://schemas.openxmlformats.org/presentationml/2006/main">
  <p:tag name="TIMING" val="|4|10|7.1|3.7|49.8|13.6|6.1|9.9|18.7"/>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80467</TotalTime>
  <Words>1356</Words>
  <Application>Microsoft Office PowerPoint</Application>
  <PresentationFormat>On-screen Show (4:3)</PresentationFormat>
  <Paragraphs>309</Paragraphs>
  <Slides>24</Slides>
  <Notes>0</Notes>
  <HiddenSlides>0</HiddenSlides>
  <MMClips>24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Custom Design</vt:lpstr>
      <vt:lpstr>Introduction to recursive algorithms</vt:lpstr>
      <vt:lpstr>Outline</vt:lpstr>
      <vt:lpstr>Algorithm design techniques</vt:lpstr>
      <vt:lpstr>Recursion</vt:lpstr>
      <vt:lpstr>Recursion</vt:lpstr>
      <vt:lpstr>Queries from a corporate ceo</vt:lpstr>
      <vt:lpstr>Queries from a corporate ceo</vt:lpstr>
      <vt:lpstr>Queries from a corporate ceo</vt:lpstr>
      <vt:lpstr>Queries from a corporate ceo</vt:lpstr>
      <vt:lpstr>Searching directories</vt:lpstr>
      <vt:lpstr>Searching directories</vt:lpstr>
      <vt:lpstr>Descendants of Genghis Khan</vt:lpstr>
      <vt:lpstr>Recursive algorithms</vt:lpstr>
      <vt:lpstr>Recursive algorithms</vt:lpstr>
      <vt:lpstr>Recursive algorithms</vt:lpstr>
      <vt:lpstr>Recursive algorithms</vt:lpstr>
      <vt:lpstr>Recursive algorithms</vt:lpstr>
      <vt:lpstr>Recursive algorithms</vt:lpstr>
      <vt:lpstr>Looking ahead</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1445</cp:revision>
  <dcterms:created xsi:type="dcterms:W3CDTF">2009-09-11T23:00:44Z</dcterms:created>
  <dcterms:modified xsi:type="dcterms:W3CDTF">2020-09-01T15:51:50Z</dcterms:modified>
</cp:coreProperties>
</file>